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89" r:id="rId3"/>
    <p:sldId id="280" r:id="rId4"/>
    <p:sldId id="424" r:id="rId5"/>
    <p:sldId id="327" r:id="rId6"/>
    <p:sldId id="429" r:id="rId7"/>
    <p:sldId id="430" r:id="rId8"/>
    <p:sldId id="435" r:id="rId9"/>
    <p:sldId id="431" r:id="rId10"/>
    <p:sldId id="432" r:id="rId11"/>
    <p:sldId id="433" r:id="rId12"/>
    <p:sldId id="272" r:id="rId13"/>
    <p:sldId id="434" r:id="rId14"/>
    <p:sldId id="28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954E6"/>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4"/>
    <p:restoredTop sz="91458"/>
  </p:normalViewPr>
  <p:slideViewPr>
    <p:cSldViewPr snapToGrid="0" snapToObjects="1">
      <p:cViewPr varScale="1">
        <p:scale>
          <a:sx n="143" d="100"/>
          <a:sy n="143" d="100"/>
        </p:scale>
        <p:origin x="1416"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5" Type="http://schemas.openxmlformats.org/officeDocument/2006/relationships/image" Target="../media/image6.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 Id="rId5" Type="http://schemas.openxmlformats.org/officeDocument/2006/relationships/image" Target="../media/image11.emf"/><Relationship Id="rId4"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13.emf"/><Relationship Id="rId1" Type="http://schemas.openxmlformats.org/officeDocument/2006/relationships/image" Target="../media/image12.emf"/><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image" Target="../media/image14.emf"/><Relationship Id="rId7" Type="http://schemas.openxmlformats.org/officeDocument/2006/relationships/image" Target="../media/image18.emf"/><Relationship Id="rId2" Type="http://schemas.openxmlformats.org/officeDocument/2006/relationships/image" Target="../media/image13.emf"/><Relationship Id="rId1" Type="http://schemas.openxmlformats.org/officeDocument/2006/relationships/image" Target="../media/image12.emf"/><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9.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10/26/20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3496634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10/26/20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2985799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16.emf"/><Relationship Id="rId18" Type="http://schemas.openxmlformats.org/officeDocument/2006/relationships/oleObject" Target="../embeddings/oleObject33.bin"/><Relationship Id="rId3" Type="http://schemas.openxmlformats.org/officeDocument/2006/relationships/oleObject" Target="../embeddings/oleObject24.bin"/><Relationship Id="rId21" Type="http://schemas.openxmlformats.org/officeDocument/2006/relationships/oleObject" Target="../embeddings/oleObject35.bin"/><Relationship Id="rId7" Type="http://schemas.openxmlformats.org/officeDocument/2006/relationships/image" Target="../media/image13.emf"/><Relationship Id="rId12" Type="http://schemas.openxmlformats.org/officeDocument/2006/relationships/oleObject" Target="../embeddings/oleObject29.bin"/><Relationship Id="rId17" Type="http://schemas.openxmlformats.org/officeDocument/2006/relationships/oleObject" Target="../embeddings/oleObject32.bin"/><Relationship Id="rId2" Type="http://schemas.openxmlformats.org/officeDocument/2006/relationships/slideLayout" Target="../slideLayouts/slideLayout2.xml"/><Relationship Id="rId16" Type="http://schemas.openxmlformats.org/officeDocument/2006/relationships/oleObject" Target="../embeddings/oleObject31.bin"/><Relationship Id="rId20" Type="http://schemas.openxmlformats.org/officeDocument/2006/relationships/oleObject" Target="../embeddings/oleObject34.bin"/><Relationship Id="rId1" Type="http://schemas.openxmlformats.org/officeDocument/2006/relationships/vmlDrawing" Target="../drawings/vmlDrawing6.vml"/><Relationship Id="rId6" Type="http://schemas.openxmlformats.org/officeDocument/2006/relationships/oleObject" Target="../embeddings/oleObject26.bin"/><Relationship Id="rId11" Type="http://schemas.openxmlformats.org/officeDocument/2006/relationships/image" Target="../media/image19.emf"/><Relationship Id="rId5" Type="http://schemas.openxmlformats.org/officeDocument/2006/relationships/oleObject" Target="../embeddings/oleObject25.bin"/><Relationship Id="rId15" Type="http://schemas.openxmlformats.org/officeDocument/2006/relationships/image" Target="../media/image17.emf"/><Relationship Id="rId10" Type="http://schemas.openxmlformats.org/officeDocument/2006/relationships/oleObject" Target="../embeddings/oleObject28.bin"/><Relationship Id="rId19" Type="http://schemas.openxmlformats.org/officeDocument/2006/relationships/image" Target="../media/image18.emf"/><Relationship Id="rId4" Type="http://schemas.openxmlformats.org/officeDocument/2006/relationships/image" Target="../media/image12.emf"/><Relationship Id="rId9" Type="http://schemas.openxmlformats.org/officeDocument/2006/relationships/image" Target="../media/image14.emf"/><Relationship Id="rId14" Type="http://schemas.openxmlformats.org/officeDocument/2006/relationships/oleObject" Target="../embeddings/oleObject30.bin"/><Relationship Id="rId22" Type="http://schemas.openxmlformats.org/officeDocument/2006/relationships/image" Target="../media/image20.emf"/></Relationships>
</file>

<file path=ppt/slides/_rels/slide11.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2.emf"/><Relationship Id="rId5" Type="http://schemas.openxmlformats.org/officeDocument/2006/relationships/oleObject" Target="../embeddings/oleObject37.bin"/><Relationship Id="rId10" Type="http://schemas.openxmlformats.org/officeDocument/2006/relationships/image" Target="../media/image24.emf"/><Relationship Id="rId4" Type="http://schemas.openxmlformats.org/officeDocument/2006/relationships/image" Target="../media/image21.emf"/><Relationship Id="rId9" Type="http://schemas.openxmlformats.org/officeDocument/2006/relationships/oleObject" Target="../embeddings/oleObject39.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e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6.emf"/><Relationship Id="rId18" Type="http://schemas.openxmlformats.org/officeDocument/2006/relationships/oleObject" Target="../embeddings/oleObject22.bin"/><Relationship Id="rId3" Type="http://schemas.openxmlformats.org/officeDocument/2006/relationships/oleObject" Target="../embeddings/oleObject13.bin"/><Relationship Id="rId7" Type="http://schemas.openxmlformats.org/officeDocument/2006/relationships/image" Target="../media/image13.emf"/><Relationship Id="rId12" Type="http://schemas.openxmlformats.org/officeDocument/2006/relationships/oleObject" Target="../embeddings/oleObject18.bin"/><Relationship Id="rId17" Type="http://schemas.openxmlformats.org/officeDocument/2006/relationships/oleObject" Target="../embeddings/oleObject21.bin"/><Relationship Id="rId2" Type="http://schemas.openxmlformats.org/officeDocument/2006/relationships/slideLayout" Target="../slideLayouts/slideLayout2.xml"/><Relationship Id="rId16" Type="http://schemas.openxmlformats.org/officeDocument/2006/relationships/oleObject" Target="../embeddings/oleObject20.bin"/><Relationship Id="rId20" Type="http://schemas.openxmlformats.org/officeDocument/2006/relationships/oleObject" Target="../embeddings/oleObject23.bin"/><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15.emf"/><Relationship Id="rId5" Type="http://schemas.openxmlformats.org/officeDocument/2006/relationships/oleObject" Target="../embeddings/oleObject14.bin"/><Relationship Id="rId15" Type="http://schemas.openxmlformats.org/officeDocument/2006/relationships/image" Target="../media/image17.emf"/><Relationship Id="rId10" Type="http://schemas.openxmlformats.org/officeDocument/2006/relationships/oleObject" Target="../embeddings/oleObject17.bin"/><Relationship Id="rId19" Type="http://schemas.openxmlformats.org/officeDocument/2006/relationships/image" Target="../media/image18.emf"/><Relationship Id="rId4" Type="http://schemas.openxmlformats.org/officeDocument/2006/relationships/image" Target="../media/image12.emf"/><Relationship Id="rId9" Type="http://schemas.openxmlformats.org/officeDocument/2006/relationships/image" Target="../media/image14.emf"/><Relationship Id="rId1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337824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V="1">
            <a:off x="6436675" y="2614351"/>
            <a:ext cx="1991413" cy="1511249"/>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7.)</a:t>
            </a:r>
          </a:p>
        </p:txBody>
      </p:sp>
      <p:graphicFrame>
        <p:nvGraphicFramePr>
          <p:cNvPr id="20" name="Object 19"/>
          <p:cNvGraphicFramePr>
            <a:graphicFrameLocks noChangeAspect="1"/>
          </p:cNvGraphicFramePr>
          <p:nvPr/>
        </p:nvGraphicFramePr>
        <p:xfrm>
          <a:off x="7262682" y="3430777"/>
          <a:ext cx="1042987" cy="368300"/>
        </p:xfrm>
        <a:graphic>
          <a:graphicData uri="http://schemas.openxmlformats.org/presentationml/2006/ole">
            <mc:AlternateContent xmlns:mc="http://schemas.openxmlformats.org/markup-compatibility/2006">
              <mc:Choice xmlns:v="urn:schemas-microsoft-com:vml" Requires="v">
                <p:oleObj spid="_x0000_s5205" name="Equation" r:id="rId3" imgW="647700" imgH="228600" progId="Equation.DSMT4">
                  <p:embed/>
                </p:oleObj>
              </mc:Choice>
              <mc:Fallback>
                <p:oleObj name="Equation" r:id="rId3" imgW="647700" imgH="228600" progId="Equation.DSMT4">
                  <p:embed/>
                  <p:pic>
                    <p:nvPicPr>
                      <p:cNvPr id="20" name="Object 19"/>
                      <p:cNvPicPr/>
                      <p:nvPr/>
                    </p:nvPicPr>
                    <p:blipFill>
                      <a:blip r:embed="rId4"/>
                      <a:stretch>
                        <a:fillRect/>
                      </a:stretch>
                    </p:blipFill>
                    <p:spPr>
                      <a:xfrm>
                        <a:off x="7262682" y="3430777"/>
                        <a:ext cx="1042987" cy="368300"/>
                      </a:xfrm>
                      <a:prstGeom prst="rect">
                        <a:avLst/>
                      </a:prstGeom>
                    </p:spPr>
                  </p:pic>
                </p:oleObj>
              </mc:Fallback>
            </mc:AlternateContent>
          </a:graphicData>
        </a:graphic>
      </p:graphicFrame>
      <p:sp>
        <p:nvSpPr>
          <p:cNvPr id="30" name="Rectangle 29"/>
          <p:cNvSpPr/>
          <p:nvPr/>
        </p:nvSpPr>
        <p:spPr>
          <a:xfrm rot="16200000">
            <a:off x="5867141" y="2787051"/>
            <a:ext cx="5279007" cy="157113"/>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860881" y="3025807"/>
            <a:ext cx="1017309" cy="77327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flipV="1">
            <a:off x="6829460" y="1404579"/>
            <a:ext cx="1017309" cy="77327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flipV="1">
            <a:off x="6640922" y="1260215"/>
            <a:ext cx="1787165" cy="1354136"/>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6648778" y="3748529"/>
            <a:ext cx="235670" cy="235670"/>
          </a:xfrm>
          <a:prstGeom prst="ellipse">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5918200" y="2614351"/>
            <a:ext cx="2450969"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7952819" y="2346292"/>
            <a:ext cx="117835" cy="267093"/>
          </a:xfrm>
          <a:custGeom>
            <a:avLst/>
            <a:gdLst>
              <a:gd name="connsiteX0" fmla="*/ 95250 w 95250"/>
              <a:gd name="connsiteY0" fmla="*/ 0 h 215900"/>
              <a:gd name="connsiteX1" fmla="*/ 22225 w 95250"/>
              <a:gd name="connsiteY1" fmla="*/ 88900 h 215900"/>
              <a:gd name="connsiteX2" fmla="*/ 0 w 95250"/>
              <a:gd name="connsiteY2" fmla="*/ 215900 h 215900"/>
            </a:gdLst>
            <a:ahLst/>
            <a:cxnLst>
              <a:cxn ang="0">
                <a:pos x="connsiteX0" y="connsiteY0"/>
              </a:cxn>
              <a:cxn ang="0">
                <a:pos x="connsiteX1" y="connsiteY1"/>
              </a:cxn>
              <a:cxn ang="0">
                <a:pos x="connsiteX2" y="connsiteY2"/>
              </a:cxn>
            </a:cxnLst>
            <a:rect l="l" t="t" r="r" b="b"/>
            <a:pathLst>
              <a:path w="95250" h="215900">
                <a:moveTo>
                  <a:pt x="95250" y="0"/>
                </a:moveTo>
                <a:cubicBezTo>
                  <a:pt x="66675" y="26458"/>
                  <a:pt x="38100" y="52917"/>
                  <a:pt x="22225" y="88900"/>
                </a:cubicBezTo>
                <a:cubicBezTo>
                  <a:pt x="6350" y="124883"/>
                  <a:pt x="0" y="215900"/>
                  <a:pt x="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rot="10628438" flipH="1">
            <a:off x="8031968" y="2615643"/>
            <a:ext cx="96004" cy="217607"/>
          </a:xfrm>
          <a:custGeom>
            <a:avLst/>
            <a:gdLst>
              <a:gd name="connsiteX0" fmla="*/ 95250 w 95250"/>
              <a:gd name="connsiteY0" fmla="*/ 0 h 215900"/>
              <a:gd name="connsiteX1" fmla="*/ 22225 w 95250"/>
              <a:gd name="connsiteY1" fmla="*/ 88900 h 215900"/>
              <a:gd name="connsiteX2" fmla="*/ 0 w 95250"/>
              <a:gd name="connsiteY2" fmla="*/ 215900 h 215900"/>
            </a:gdLst>
            <a:ahLst/>
            <a:cxnLst>
              <a:cxn ang="0">
                <a:pos x="connsiteX0" y="connsiteY0"/>
              </a:cxn>
              <a:cxn ang="0">
                <a:pos x="connsiteX1" y="connsiteY1"/>
              </a:cxn>
              <a:cxn ang="0">
                <a:pos x="connsiteX2" y="connsiteY2"/>
              </a:cxn>
            </a:cxnLst>
            <a:rect l="l" t="t" r="r" b="b"/>
            <a:pathLst>
              <a:path w="95250" h="215900">
                <a:moveTo>
                  <a:pt x="95250" y="0"/>
                </a:moveTo>
                <a:cubicBezTo>
                  <a:pt x="66675" y="26458"/>
                  <a:pt x="38100" y="52917"/>
                  <a:pt x="22225" y="88900"/>
                </a:cubicBezTo>
                <a:cubicBezTo>
                  <a:pt x="6350" y="124883"/>
                  <a:pt x="0" y="215900"/>
                  <a:pt x="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41" name="Object 40"/>
          <p:cNvGraphicFramePr>
            <a:graphicFrameLocks noChangeAspect="1"/>
          </p:cNvGraphicFramePr>
          <p:nvPr/>
        </p:nvGraphicFramePr>
        <p:xfrm>
          <a:off x="7262682" y="1260215"/>
          <a:ext cx="1042987" cy="368300"/>
        </p:xfrm>
        <a:graphic>
          <a:graphicData uri="http://schemas.openxmlformats.org/presentationml/2006/ole">
            <mc:AlternateContent xmlns:mc="http://schemas.openxmlformats.org/markup-compatibility/2006">
              <mc:Choice xmlns:v="urn:schemas-microsoft-com:vml" Requires="v">
                <p:oleObj spid="_x0000_s5206" name="Equation" r:id="rId5" imgW="647700" imgH="228600" progId="Equation.DSMT4">
                  <p:embed/>
                </p:oleObj>
              </mc:Choice>
              <mc:Fallback>
                <p:oleObj name="Equation" r:id="rId5" imgW="647700" imgH="228600" progId="Equation.DSMT4">
                  <p:embed/>
                  <p:pic>
                    <p:nvPicPr>
                      <p:cNvPr id="41" name="Object 40"/>
                      <p:cNvPicPr/>
                      <p:nvPr/>
                    </p:nvPicPr>
                    <p:blipFill>
                      <a:blip r:embed="rId4"/>
                      <a:stretch>
                        <a:fillRect/>
                      </a:stretch>
                    </p:blipFill>
                    <p:spPr>
                      <a:xfrm>
                        <a:off x="7262682" y="1260215"/>
                        <a:ext cx="1042987" cy="368300"/>
                      </a:xfrm>
                      <a:prstGeom prst="rect">
                        <a:avLst/>
                      </a:prstGeom>
                    </p:spPr>
                  </p:pic>
                </p:oleObj>
              </mc:Fallback>
            </mc:AlternateContent>
          </a:graphicData>
        </a:graphic>
      </p:graphicFrame>
      <p:graphicFrame>
        <p:nvGraphicFramePr>
          <p:cNvPr id="42" name="Object 41"/>
          <p:cNvGraphicFramePr>
            <a:graphicFrameLocks noChangeAspect="1"/>
          </p:cNvGraphicFramePr>
          <p:nvPr/>
        </p:nvGraphicFramePr>
        <p:xfrm>
          <a:off x="7113031" y="2581307"/>
          <a:ext cx="920750" cy="368300"/>
        </p:xfrm>
        <a:graphic>
          <a:graphicData uri="http://schemas.openxmlformats.org/presentationml/2006/ole">
            <mc:AlternateContent xmlns:mc="http://schemas.openxmlformats.org/markup-compatibility/2006">
              <mc:Choice xmlns:v="urn:schemas-microsoft-com:vml" Requires="v">
                <p:oleObj spid="_x0000_s5207" name="Equation" r:id="rId6" imgW="571500" imgH="228600" progId="Equation.DSMT4">
                  <p:embed/>
                </p:oleObj>
              </mc:Choice>
              <mc:Fallback>
                <p:oleObj name="Equation" r:id="rId6" imgW="571500" imgH="228600" progId="Equation.DSMT4">
                  <p:embed/>
                  <p:pic>
                    <p:nvPicPr>
                      <p:cNvPr id="42" name="Object 41"/>
                      <p:cNvPicPr/>
                      <p:nvPr/>
                    </p:nvPicPr>
                    <p:blipFill>
                      <a:blip r:embed="rId7"/>
                      <a:stretch>
                        <a:fillRect/>
                      </a:stretch>
                    </p:blipFill>
                    <p:spPr>
                      <a:xfrm>
                        <a:off x="7113031" y="2581307"/>
                        <a:ext cx="920750" cy="368300"/>
                      </a:xfrm>
                      <a:prstGeom prst="rect">
                        <a:avLst/>
                      </a:prstGeom>
                    </p:spPr>
                  </p:pic>
                </p:oleObj>
              </mc:Fallback>
            </mc:AlternateContent>
          </a:graphicData>
        </a:graphic>
      </p:graphicFrame>
      <p:graphicFrame>
        <p:nvGraphicFramePr>
          <p:cNvPr id="43" name="Object 42"/>
          <p:cNvGraphicFramePr>
            <a:graphicFrameLocks noChangeAspect="1"/>
          </p:cNvGraphicFramePr>
          <p:nvPr/>
        </p:nvGraphicFramePr>
        <p:xfrm>
          <a:off x="6974919" y="2212942"/>
          <a:ext cx="1003300" cy="368300"/>
        </p:xfrm>
        <a:graphic>
          <a:graphicData uri="http://schemas.openxmlformats.org/presentationml/2006/ole">
            <mc:AlternateContent xmlns:mc="http://schemas.openxmlformats.org/markup-compatibility/2006">
              <mc:Choice xmlns:v="urn:schemas-microsoft-com:vml" Requires="v">
                <p:oleObj spid="_x0000_s5208" name="Equation" r:id="rId8" imgW="622300" imgH="228600" progId="Equation.DSMT4">
                  <p:embed/>
                </p:oleObj>
              </mc:Choice>
              <mc:Fallback>
                <p:oleObj name="Equation" r:id="rId8" imgW="622300" imgH="228600" progId="Equation.DSMT4">
                  <p:embed/>
                  <p:pic>
                    <p:nvPicPr>
                      <p:cNvPr id="43" name="Object 42"/>
                      <p:cNvPicPr/>
                      <p:nvPr/>
                    </p:nvPicPr>
                    <p:blipFill>
                      <a:blip r:embed="rId9"/>
                      <a:stretch>
                        <a:fillRect/>
                      </a:stretch>
                    </p:blipFill>
                    <p:spPr>
                      <a:xfrm>
                        <a:off x="6974919" y="2212942"/>
                        <a:ext cx="1003300" cy="368300"/>
                      </a:xfrm>
                      <a:prstGeom prst="rect">
                        <a:avLst/>
                      </a:prstGeom>
                    </p:spPr>
                  </p:pic>
                </p:oleObj>
              </mc:Fallback>
            </mc:AlternateContent>
          </a:graphicData>
        </a:graphic>
      </p:graphicFrame>
      <p:graphicFrame>
        <p:nvGraphicFramePr>
          <p:cNvPr id="45" name="Object 44"/>
          <p:cNvGraphicFramePr>
            <a:graphicFrameLocks noChangeAspect="1"/>
          </p:cNvGraphicFramePr>
          <p:nvPr/>
        </p:nvGraphicFramePr>
        <p:xfrm>
          <a:off x="1093787" y="1206240"/>
          <a:ext cx="3541713" cy="1581150"/>
        </p:xfrm>
        <a:graphic>
          <a:graphicData uri="http://schemas.openxmlformats.org/presentationml/2006/ole">
            <mc:AlternateContent xmlns:mc="http://schemas.openxmlformats.org/markup-compatibility/2006">
              <mc:Choice xmlns:v="urn:schemas-microsoft-com:vml" Requires="v">
                <p:oleObj spid="_x0000_s5209" name="Equation" r:id="rId10" imgW="2120900" imgH="939800" progId="Equation.DSMT4">
                  <p:embed/>
                </p:oleObj>
              </mc:Choice>
              <mc:Fallback>
                <p:oleObj name="Equation" r:id="rId10" imgW="2120900" imgH="939800" progId="Equation.DSMT4">
                  <p:embed/>
                  <p:pic>
                    <p:nvPicPr>
                      <p:cNvPr id="45" name="Object 44"/>
                      <p:cNvPicPr/>
                      <p:nvPr/>
                    </p:nvPicPr>
                    <p:blipFill>
                      <a:blip r:embed="rId11"/>
                      <a:stretch>
                        <a:fillRect/>
                      </a:stretch>
                    </p:blipFill>
                    <p:spPr>
                      <a:xfrm>
                        <a:off x="1093787" y="1206240"/>
                        <a:ext cx="3541713" cy="1581150"/>
                      </a:xfrm>
                      <a:prstGeom prst="rect">
                        <a:avLst/>
                      </a:prstGeom>
                    </p:spPr>
                  </p:pic>
                </p:oleObj>
              </mc:Fallback>
            </mc:AlternateContent>
          </a:graphicData>
        </a:graphic>
      </p:graphicFrame>
      <p:cxnSp>
        <p:nvCxnSpPr>
          <p:cNvPr id="47" name="Straight Arrow Connector 46"/>
          <p:cNvCxnSpPr/>
          <p:nvPr/>
        </p:nvCxnSpPr>
        <p:spPr>
          <a:xfrm flipV="1">
            <a:off x="6753259" y="3025807"/>
            <a:ext cx="0" cy="722470"/>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6799609" y="3019086"/>
            <a:ext cx="947391" cy="1942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52" name="Object 51"/>
          <p:cNvGraphicFramePr>
            <a:graphicFrameLocks noChangeAspect="1"/>
          </p:cNvGraphicFramePr>
          <p:nvPr/>
        </p:nvGraphicFramePr>
        <p:xfrm>
          <a:off x="5742315" y="2066892"/>
          <a:ext cx="982663" cy="368300"/>
        </p:xfrm>
        <a:graphic>
          <a:graphicData uri="http://schemas.openxmlformats.org/presentationml/2006/ole">
            <mc:AlternateContent xmlns:mc="http://schemas.openxmlformats.org/markup-compatibility/2006">
              <mc:Choice xmlns:v="urn:schemas-microsoft-com:vml" Requires="v">
                <p:oleObj spid="_x0000_s5210" name="Equation" r:id="rId12" imgW="609600" imgH="228600" progId="Equation.DSMT4">
                  <p:embed/>
                </p:oleObj>
              </mc:Choice>
              <mc:Fallback>
                <p:oleObj name="Equation" r:id="rId12" imgW="609600" imgH="228600" progId="Equation.DSMT4">
                  <p:embed/>
                  <p:pic>
                    <p:nvPicPr>
                      <p:cNvPr id="52" name="Object 51"/>
                      <p:cNvPicPr/>
                      <p:nvPr/>
                    </p:nvPicPr>
                    <p:blipFill>
                      <a:blip r:embed="rId13"/>
                      <a:stretch>
                        <a:fillRect/>
                      </a:stretch>
                    </p:blipFill>
                    <p:spPr>
                      <a:xfrm>
                        <a:off x="5742315" y="2066892"/>
                        <a:ext cx="982663" cy="368300"/>
                      </a:xfrm>
                      <a:prstGeom prst="rect">
                        <a:avLst/>
                      </a:prstGeom>
                    </p:spPr>
                  </p:pic>
                </p:oleObj>
              </mc:Fallback>
            </mc:AlternateContent>
          </a:graphicData>
        </a:graphic>
      </p:graphicFrame>
      <p:graphicFrame>
        <p:nvGraphicFramePr>
          <p:cNvPr id="53" name="Object 52"/>
          <p:cNvGraphicFramePr>
            <a:graphicFrameLocks noChangeAspect="1"/>
          </p:cNvGraphicFramePr>
          <p:nvPr/>
        </p:nvGraphicFramePr>
        <p:xfrm>
          <a:off x="7017413" y="3800049"/>
          <a:ext cx="490537" cy="368300"/>
        </p:xfrm>
        <a:graphic>
          <a:graphicData uri="http://schemas.openxmlformats.org/presentationml/2006/ole">
            <mc:AlternateContent xmlns:mc="http://schemas.openxmlformats.org/markup-compatibility/2006">
              <mc:Choice xmlns:v="urn:schemas-microsoft-com:vml" Requires="v">
                <p:oleObj spid="_x0000_s5211" name="Equation" r:id="rId14" imgW="304800" imgH="228600" progId="Equation.DSMT4">
                  <p:embed/>
                </p:oleObj>
              </mc:Choice>
              <mc:Fallback>
                <p:oleObj name="Equation" r:id="rId14" imgW="304800" imgH="228600" progId="Equation.DSMT4">
                  <p:embed/>
                  <p:pic>
                    <p:nvPicPr>
                      <p:cNvPr id="53" name="Object 52"/>
                      <p:cNvPicPr/>
                      <p:nvPr/>
                    </p:nvPicPr>
                    <p:blipFill>
                      <a:blip r:embed="rId15"/>
                      <a:stretch>
                        <a:fillRect/>
                      </a:stretch>
                    </p:blipFill>
                    <p:spPr>
                      <a:xfrm>
                        <a:off x="7017413" y="3800049"/>
                        <a:ext cx="490537" cy="368300"/>
                      </a:xfrm>
                      <a:prstGeom prst="rect">
                        <a:avLst/>
                      </a:prstGeom>
                    </p:spPr>
                  </p:pic>
                </p:oleObj>
              </mc:Fallback>
            </mc:AlternateContent>
          </a:graphicData>
        </a:graphic>
      </p:graphicFrame>
      <p:graphicFrame>
        <p:nvGraphicFramePr>
          <p:cNvPr id="54" name="Object 53"/>
          <p:cNvGraphicFramePr>
            <a:graphicFrameLocks noChangeAspect="1"/>
          </p:cNvGraphicFramePr>
          <p:nvPr/>
        </p:nvGraphicFramePr>
        <p:xfrm>
          <a:off x="7601500" y="1612214"/>
          <a:ext cx="490537" cy="368300"/>
        </p:xfrm>
        <a:graphic>
          <a:graphicData uri="http://schemas.openxmlformats.org/presentationml/2006/ole">
            <mc:AlternateContent xmlns:mc="http://schemas.openxmlformats.org/markup-compatibility/2006">
              <mc:Choice xmlns:v="urn:schemas-microsoft-com:vml" Requires="v">
                <p:oleObj spid="_x0000_s5212" name="Equation" r:id="rId16" imgW="304800" imgH="228600" progId="Equation.DSMT4">
                  <p:embed/>
                </p:oleObj>
              </mc:Choice>
              <mc:Fallback>
                <p:oleObj name="Equation" r:id="rId16" imgW="304800" imgH="228600" progId="Equation.DSMT4">
                  <p:embed/>
                  <p:pic>
                    <p:nvPicPr>
                      <p:cNvPr id="54" name="Object 53"/>
                      <p:cNvPicPr/>
                      <p:nvPr/>
                    </p:nvPicPr>
                    <p:blipFill>
                      <a:blip r:embed="rId15"/>
                      <a:stretch>
                        <a:fillRect/>
                      </a:stretch>
                    </p:blipFill>
                    <p:spPr>
                      <a:xfrm>
                        <a:off x="7601500" y="1612214"/>
                        <a:ext cx="490537" cy="368300"/>
                      </a:xfrm>
                      <a:prstGeom prst="rect">
                        <a:avLst/>
                      </a:prstGeom>
                    </p:spPr>
                  </p:pic>
                </p:oleObj>
              </mc:Fallback>
            </mc:AlternateContent>
          </a:graphicData>
        </a:graphic>
      </p:graphicFrame>
      <p:graphicFrame>
        <p:nvGraphicFramePr>
          <p:cNvPr id="55" name="Object 54"/>
          <p:cNvGraphicFramePr>
            <a:graphicFrameLocks noChangeAspect="1"/>
          </p:cNvGraphicFramePr>
          <p:nvPr/>
        </p:nvGraphicFramePr>
        <p:xfrm>
          <a:off x="5901785" y="2670207"/>
          <a:ext cx="982663" cy="368300"/>
        </p:xfrm>
        <a:graphic>
          <a:graphicData uri="http://schemas.openxmlformats.org/presentationml/2006/ole">
            <mc:AlternateContent xmlns:mc="http://schemas.openxmlformats.org/markup-compatibility/2006">
              <mc:Choice xmlns:v="urn:schemas-microsoft-com:vml" Requires="v">
                <p:oleObj spid="_x0000_s5213" name="Equation" r:id="rId17" imgW="609600" imgH="228600" progId="Equation.DSMT4">
                  <p:embed/>
                </p:oleObj>
              </mc:Choice>
              <mc:Fallback>
                <p:oleObj name="Equation" r:id="rId17" imgW="609600" imgH="228600" progId="Equation.DSMT4">
                  <p:embed/>
                  <p:pic>
                    <p:nvPicPr>
                      <p:cNvPr id="55" name="Object 54"/>
                      <p:cNvPicPr/>
                      <p:nvPr/>
                    </p:nvPicPr>
                    <p:blipFill>
                      <a:blip r:embed="rId13"/>
                      <a:stretch>
                        <a:fillRect/>
                      </a:stretch>
                    </p:blipFill>
                    <p:spPr>
                      <a:xfrm>
                        <a:off x="5901785" y="2670207"/>
                        <a:ext cx="982663" cy="368300"/>
                      </a:xfrm>
                      <a:prstGeom prst="rect">
                        <a:avLst/>
                      </a:prstGeom>
                    </p:spPr>
                  </p:pic>
                </p:oleObj>
              </mc:Fallback>
            </mc:AlternateContent>
          </a:graphicData>
        </a:graphic>
      </p:graphicFrame>
      <p:graphicFrame>
        <p:nvGraphicFramePr>
          <p:cNvPr id="56" name="Object 55"/>
          <p:cNvGraphicFramePr>
            <a:graphicFrameLocks noChangeAspect="1"/>
          </p:cNvGraphicFramePr>
          <p:nvPr/>
        </p:nvGraphicFramePr>
        <p:xfrm>
          <a:off x="5727390" y="3246627"/>
          <a:ext cx="942975" cy="368300"/>
        </p:xfrm>
        <a:graphic>
          <a:graphicData uri="http://schemas.openxmlformats.org/presentationml/2006/ole">
            <mc:AlternateContent xmlns:mc="http://schemas.openxmlformats.org/markup-compatibility/2006">
              <mc:Choice xmlns:v="urn:schemas-microsoft-com:vml" Requires="v">
                <p:oleObj spid="_x0000_s5214" name="Equation" r:id="rId18" imgW="584200" imgH="228600" progId="Equation.DSMT4">
                  <p:embed/>
                </p:oleObj>
              </mc:Choice>
              <mc:Fallback>
                <p:oleObj name="Equation" r:id="rId18" imgW="584200" imgH="228600" progId="Equation.DSMT4">
                  <p:embed/>
                  <p:pic>
                    <p:nvPicPr>
                      <p:cNvPr id="56" name="Object 55"/>
                      <p:cNvPicPr/>
                      <p:nvPr/>
                    </p:nvPicPr>
                    <p:blipFill>
                      <a:blip r:embed="rId19"/>
                      <a:stretch>
                        <a:fillRect/>
                      </a:stretch>
                    </p:blipFill>
                    <p:spPr>
                      <a:xfrm>
                        <a:off x="5727390" y="3246627"/>
                        <a:ext cx="942975" cy="368300"/>
                      </a:xfrm>
                      <a:prstGeom prst="rect">
                        <a:avLst/>
                      </a:prstGeom>
                    </p:spPr>
                  </p:pic>
                </p:oleObj>
              </mc:Fallback>
            </mc:AlternateContent>
          </a:graphicData>
        </a:graphic>
      </p:graphicFrame>
      <p:graphicFrame>
        <p:nvGraphicFramePr>
          <p:cNvPr id="57" name="Object 56"/>
          <p:cNvGraphicFramePr>
            <a:graphicFrameLocks noChangeAspect="1"/>
          </p:cNvGraphicFramePr>
          <p:nvPr/>
        </p:nvGraphicFramePr>
        <p:xfrm>
          <a:off x="5835684" y="1628515"/>
          <a:ext cx="942975" cy="368300"/>
        </p:xfrm>
        <a:graphic>
          <a:graphicData uri="http://schemas.openxmlformats.org/presentationml/2006/ole">
            <mc:AlternateContent xmlns:mc="http://schemas.openxmlformats.org/markup-compatibility/2006">
              <mc:Choice xmlns:v="urn:schemas-microsoft-com:vml" Requires="v">
                <p:oleObj spid="_x0000_s5215" name="Equation" r:id="rId20" imgW="584200" imgH="228600" progId="Equation.DSMT4">
                  <p:embed/>
                </p:oleObj>
              </mc:Choice>
              <mc:Fallback>
                <p:oleObj name="Equation" r:id="rId20" imgW="584200" imgH="228600" progId="Equation.DSMT4">
                  <p:embed/>
                  <p:pic>
                    <p:nvPicPr>
                      <p:cNvPr id="57" name="Object 56"/>
                      <p:cNvPicPr/>
                      <p:nvPr/>
                    </p:nvPicPr>
                    <p:blipFill>
                      <a:blip r:embed="rId19"/>
                      <a:stretch>
                        <a:fillRect/>
                      </a:stretch>
                    </p:blipFill>
                    <p:spPr>
                      <a:xfrm>
                        <a:off x="5835684" y="1628515"/>
                        <a:ext cx="942975" cy="368300"/>
                      </a:xfrm>
                      <a:prstGeom prst="rect">
                        <a:avLst/>
                      </a:prstGeom>
                    </p:spPr>
                  </p:pic>
                </p:oleObj>
              </mc:Fallback>
            </mc:AlternateContent>
          </a:graphicData>
        </a:graphic>
      </p:graphicFrame>
      <p:cxnSp>
        <p:nvCxnSpPr>
          <p:cNvPr id="58" name="Straight Arrow Connector 57"/>
          <p:cNvCxnSpPr/>
          <p:nvPr/>
        </p:nvCxnSpPr>
        <p:spPr>
          <a:xfrm flipH="1" flipV="1">
            <a:off x="6859163" y="2177849"/>
            <a:ext cx="947391" cy="1942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flipV="1">
            <a:off x="6829460" y="1455379"/>
            <a:ext cx="0" cy="722470"/>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274956" y="596084"/>
            <a:ext cx="5020944" cy="400110"/>
          </a:xfrm>
          <a:prstGeom prst="rect">
            <a:avLst/>
          </a:prstGeom>
          <a:noFill/>
        </p:spPr>
        <p:txBody>
          <a:bodyPr wrap="square" rtlCol="0">
            <a:spAutoFit/>
          </a:bodyPr>
          <a:lstStyle/>
          <a:p>
            <a:r>
              <a:rPr lang="en-US" sz="2000" dirty="0">
                <a:solidFill>
                  <a:srgbClr val="0000FF"/>
                </a:solidFill>
                <a:latin typeface="Apple Chancery"/>
                <a:cs typeface="Apple Chancery"/>
              </a:rPr>
              <a:t>In the y-direction:</a:t>
            </a:r>
            <a:endParaRPr lang="en-US" sz="2400" dirty="0">
              <a:latin typeface="Apple Chancery"/>
              <a:cs typeface="Apple Chancery"/>
            </a:endParaRPr>
          </a:p>
        </p:txBody>
      </p:sp>
      <p:sp>
        <p:nvSpPr>
          <p:cNvPr id="32" name="TextBox 31"/>
          <p:cNvSpPr txBox="1"/>
          <p:nvPr/>
        </p:nvSpPr>
        <p:spPr>
          <a:xfrm>
            <a:off x="274956" y="3069501"/>
            <a:ext cx="5020944" cy="1015663"/>
          </a:xfrm>
          <a:prstGeom prst="rect">
            <a:avLst/>
          </a:prstGeom>
          <a:noFill/>
        </p:spPr>
        <p:txBody>
          <a:bodyPr wrap="square" rtlCol="0">
            <a:spAutoFit/>
          </a:bodyPr>
          <a:lstStyle/>
          <a:p>
            <a:r>
              <a:rPr lang="en-US" sz="2000" dirty="0">
                <a:solidFill>
                  <a:srgbClr val="0000FF"/>
                </a:solidFill>
                <a:latin typeface="Apple Chancery"/>
                <a:cs typeface="Apple Chancery"/>
              </a:rPr>
              <a:t>So the net </a:t>
            </a:r>
            <a:r>
              <a:rPr lang="en-US" sz="2000" dirty="0">
                <a:latin typeface="Times New Roman"/>
                <a:cs typeface="Times New Roman"/>
              </a:rPr>
              <a:t>impulse (which is normally characterized as a </a:t>
            </a:r>
            <a:r>
              <a:rPr lang="en-US" sz="2000" i="1" dirty="0">
                <a:solidFill>
                  <a:srgbClr val="FF0000"/>
                </a:solidFill>
                <a:latin typeface="Times New Roman"/>
                <a:cs typeface="Times New Roman"/>
              </a:rPr>
              <a:t>J</a:t>
            </a:r>
            <a:r>
              <a:rPr lang="en-US" sz="2000" i="1" dirty="0">
                <a:latin typeface="Times New Roman"/>
                <a:cs typeface="Times New Roman"/>
              </a:rPr>
              <a:t>, </a:t>
            </a:r>
            <a:r>
              <a:rPr lang="en-US" sz="2000" dirty="0">
                <a:latin typeface="Times New Roman"/>
                <a:cs typeface="Times New Roman"/>
              </a:rPr>
              <a:t>though the book uses </a:t>
            </a:r>
            <a:r>
              <a:rPr lang="en-US" sz="2000" i="1" dirty="0">
                <a:latin typeface="Times New Roman"/>
                <a:cs typeface="Times New Roman"/>
              </a:rPr>
              <a:t>I </a:t>
            </a:r>
            <a:r>
              <a:rPr lang="en-US" sz="2000" dirty="0">
                <a:latin typeface="Times New Roman"/>
                <a:cs typeface="Times New Roman"/>
              </a:rPr>
              <a:t>for reasons that are unclear):</a:t>
            </a:r>
            <a:endParaRPr lang="en-US" sz="2400" dirty="0">
              <a:latin typeface="Apple Chancery"/>
              <a:cs typeface="Apple Chancery"/>
            </a:endParaRPr>
          </a:p>
        </p:txBody>
      </p:sp>
      <p:graphicFrame>
        <p:nvGraphicFramePr>
          <p:cNvPr id="34" name="Object 33"/>
          <p:cNvGraphicFramePr>
            <a:graphicFrameLocks noChangeAspect="1"/>
          </p:cNvGraphicFramePr>
          <p:nvPr/>
        </p:nvGraphicFramePr>
        <p:xfrm>
          <a:off x="1333500" y="4168349"/>
          <a:ext cx="2882900" cy="1003300"/>
        </p:xfrm>
        <a:graphic>
          <a:graphicData uri="http://schemas.openxmlformats.org/presentationml/2006/ole">
            <mc:AlternateContent xmlns:mc="http://schemas.openxmlformats.org/markup-compatibility/2006">
              <mc:Choice xmlns:v="urn:schemas-microsoft-com:vml" Requires="v">
                <p:oleObj spid="_x0000_s5216" name="Equation" r:id="rId21" imgW="1727200" imgH="596900" progId="Equation.DSMT4">
                  <p:embed/>
                </p:oleObj>
              </mc:Choice>
              <mc:Fallback>
                <p:oleObj name="Equation" r:id="rId21" imgW="1727200" imgH="596900" progId="Equation.DSMT4">
                  <p:embed/>
                  <p:pic>
                    <p:nvPicPr>
                      <p:cNvPr id="34" name="Object 33"/>
                      <p:cNvPicPr/>
                      <p:nvPr/>
                    </p:nvPicPr>
                    <p:blipFill>
                      <a:blip r:embed="rId22"/>
                      <a:stretch>
                        <a:fillRect/>
                      </a:stretch>
                    </p:blipFill>
                    <p:spPr>
                      <a:xfrm>
                        <a:off x="1333500" y="4168349"/>
                        <a:ext cx="2882900" cy="1003300"/>
                      </a:xfrm>
                      <a:prstGeom prst="rect">
                        <a:avLst/>
                      </a:prstGeom>
                    </p:spPr>
                  </p:pic>
                </p:oleObj>
              </mc:Fallback>
            </mc:AlternateContent>
          </a:graphicData>
        </a:graphic>
      </p:graphicFrame>
      <p:sp>
        <p:nvSpPr>
          <p:cNvPr id="37" name="TextBox 36"/>
          <p:cNvSpPr txBox="1"/>
          <p:nvPr/>
        </p:nvSpPr>
        <p:spPr>
          <a:xfrm>
            <a:off x="274955" y="5505111"/>
            <a:ext cx="8310245" cy="830997"/>
          </a:xfrm>
          <a:prstGeom prst="rect">
            <a:avLst/>
          </a:prstGeom>
          <a:noFill/>
        </p:spPr>
        <p:txBody>
          <a:bodyPr wrap="square" rtlCol="0">
            <a:spAutoFit/>
          </a:bodyPr>
          <a:lstStyle/>
          <a:p>
            <a:r>
              <a:rPr lang="en-US" sz="2800" dirty="0">
                <a:solidFill>
                  <a:srgbClr val="0000FF"/>
                </a:solidFill>
                <a:latin typeface="Apple Chancery"/>
                <a:cs typeface="Apple Chancery"/>
              </a:rPr>
              <a:t>This makes perfect </a:t>
            </a:r>
            <a:r>
              <a:rPr lang="en-US" sz="2000" dirty="0">
                <a:latin typeface="Times New Roman"/>
                <a:cs typeface="Times New Roman"/>
              </a:rPr>
              <a:t>sense as you would </a:t>
            </a:r>
            <a:r>
              <a:rPr lang="en-US" sz="2000" dirty="0">
                <a:solidFill>
                  <a:srgbClr val="FF0000"/>
                </a:solidFill>
                <a:latin typeface="Times New Roman"/>
                <a:cs typeface="Times New Roman"/>
              </a:rPr>
              <a:t>expect the impulse </a:t>
            </a:r>
            <a:r>
              <a:rPr lang="en-US" sz="2000" dirty="0">
                <a:latin typeface="Times New Roman"/>
                <a:cs typeface="Times New Roman"/>
              </a:rPr>
              <a:t>that would </a:t>
            </a:r>
            <a:r>
              <a:rPr lang="en-US" sz="2000" dirty="0">
                <a:solidFill>
                  <a:srgbClr val="FF0000"/>
                </a:solidFill>
                <a:latin typeface="Times New Roman"/>
                <a:cs typeface="Times New Roman"/>
              </a:rPr>
              <a:t>change the puck’s motion </a:t>
            </a:r>
            <a:r>
              <a:rPr lang="en-US" sz="2000" dirty="0">
                <a:latin typeface="Times New Roman"/>
                <a:cs typeface="Times New Roman"/>
              </a:rPr>
              <a:t>to be</a:t>
            </a:r>
            <a:r>
              <a:rPr lang="en-US" sz="2000" dirty="0">
                <a:solidFill>
                  <a:srgbClr val="FF0000"/>
                </a:solidFill>
                <a:latin typeface="Times New Roman"/>
                <a:cs typeface="Times New Roman"/>
              </a:rPr>
              <a:t> away from the wall in</a:t>
            </a:r>
            <a:r>
              <a:rPr lang="en-US" sz="2000" dirty="0">
                <a:latin typeface="Times New Roman"/>
                <a:cs typeface="Times New Roman"/>
              </a:rPr>
              <a:t> the </a:t>
            </a:r>
            <a:r>
              <a:rPr lang="en-US" sz="2000" i="1" dirty="0">
                <a:solidFill>
                  <a:srgbClr val="FF0000"/>
                </a:solidFill>
                <a:latin typeface="Times New Roman"/>
                <a:cs typeface="Times New Roman"/>
              </a:rPr>
              <a:t>minus x-direction</a:t>
            </a:r>
            <a:r>
              <a:rPr lang="en-US" sz="2000" dirty="0">
                <a:latin typeface="Times New Roman"/>
                <a:cs typeface="Times New Roman"/>
              </a:rPr>
              <a:t>. </a:t>
            </a:r>
            <a:endParaRPr lang="en-US" sz="2400" dirty="0">
              <a:latin typeface="Apple Chancery"/>
              <a:cs typeface="Apple Chancery"/>
            </a:endParaRPr>
          </a:p>
        </p:txBody>
      </p:sp>
    </p:spTree>
    <p:extLst>
      <p:ext uri="{BB962C8B-B14F-4D97-AF65-F5344CB8AC3E}">
        <p14:creationId xmlns:p14="http://schemas.microsoft.com/office/powerpoint/2010/main" val="236681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8.)</a:t>
            </a:r>
          </a:p>
        </p:txBody>
      </p:sp>
      <p:sp>
        <p:nvSpPr>
          <p:cNvPr id="37" name="TextBox 36"/>
          <p:cNvSpPr txBox="1"/>
          <p:nvPr/>
        </p:nvSpPr>
        <p:spPr>
          <a:xfrm>
            <a:off x="274956" y="412411"/>
            <a:ext cx="8310245" cy="523220"/>
          </a:xfrm>
          <a:prstGeom prst="rect">
            <a:avLst/>
          </a:prstGeom>
          <a:noFill/>
        </p:spPr>
        <p:txBody>
          <a:bodyPr wrap="square" rtlCol="0">
            <a:spAutoFit/>
          </a:bodyPr>
          <a:lstStyle/>
          <a:p>
            <a:r>
              <a:rPr lang="en-US" sz="2800" dirty="0">
                <a:solidFill>
                  <a:srgbClr val="0000FF"/>
                </a:solidFill>
                <a:latin typeface="Apple Chancery"/>
                <a:cs typeface="Apple Chancery"/>
              </a:rPr>
              <a:t>This also </a:t>
            </a:r>
            <a:r>
              <a:rPr lang="en-US" sz="2000" dirty="0">
                <a:latin typeface="Times New Roman"/>
                <a:cs typeface="Times New Roman"/>
              </a:rPr>
              <a:t>tells you something about our world:</a:t>
            </a:r>
            <a:endParaRPr lang="en-US" sz="2400" dirty="0">
              <a:latin typeface="Apple Chancery"/>
              <a:cs typeface="Apple Chancery"/>
            </a:endParaRPr>
          </a:p>
        </p:txBody>
      </p:sp>
      <p:sp>
        <p:nvSpPr>
          <p:cNvPr id="38" name="TextBox 37"/>
          <p:cNvSpPr txBox="1"/>
          <p:nvPr/>
        </p:nvSpPr>
        <p:spPr>
          <a:xfrm>
            <a:off x="579756" y="1083862"/>
            <a:ext cx="8310245" cy="2062103"/>
          </a:xfrm>
          <a:prstGeom prst="rect">
            <a:avLst/>
          </a:prstGeom>
          <a:noFill/>
        </p:spPr>
        <p:txBody>
          <a:bodyPr wrap="square" rtlCol="0">
            <a:spAutoFit/>
          </a:bodyPr>
          <a:lstStyle/>
          <a:p>
            <a:r>
              <a:rPr lang="en-US" sz="2800" dirty="0">
                <a:solidFill>
                  <a:srgbClr val="0000FF"/>
                </a:solidFill>
                <a:latin typeface="Apple Chancery"/>
                <a:cs typeface="Apple Chancery"/>
              </a:rPr>
              <a:t>Want to keep </a:t>
            </a:r>
            <a:r>
              <a:rPr lang="en-US" sz="2000" dirty="0">
                <a:latin typeface="Times New Roman"/>
                <a:cs typeface="Times New Roman"/>
              </a:rPr>
              <a:t>a </a:t>
            </a:r>
            <a:r>
              <a:rPr lang="en-US" sz="2000" dirty="0">
                <a:solidFill>
                  <a:srgbClr val="FF0000"/>
                </a:solidFill>
                <a:latin typeface="Times New Roman"/>
                <a:cs typeface="Times New Roman"/>
              </a:rPr>
              <a:t>driver safe during a car crash</a:t>
            </a:r>
            <a:r>
              <a:rPr lang="en-US" sz="2000" dirty="0">
                <a:latin typeface="Times New Roman"/>
                <a:cs typeface="Times New Roman"/>
              </a:rPr>
              <a:t>, </a:t>
            </a:r>
            <a:r>
              <a:rPr lang="en-US" sz="2000" dirty="0">
                <a:solidFill>
                  <a:srgbClr val="0000FF"/>
                </a:solidFill>
                <a:latin typeface="Times New Roman"/>
                <a:cs typeface="Times New Roman"/>
              </a:rPr>
              <a:t>pad the dashboard </a:t>
            </a:r>
            <a:r>
              <a:rPr lang="en-US" sz="2000" dirty="0">
                <a:solidFill>
                  <a:srgbClr val="008000"/>
                </a:solidFill>
                <a:latin typeface="Times New Roman"/>
                <a:cs typeface="Times New Roman"/>
              </a:rPr>
              <a:t>or</a:t>
            </a:r>
            <a:r>
              <a:rPr lang="en-US" sz="2000" dirty="0">
                <a:latin typeface="Times New Roman"/>
                <a:cs typeface="Times New Roman"/>
              </a:rPr>
              <a:t>, better yet, </a:t>
            </a:r>
            <a:r>
              <a:rPr lang="en-US" sz="2000" dirty="0">
                <a:solidFill>
                  <a:srgbClr val="0000FF"/>
                </a:solidFill>
                <a:latin typeface="Times New Roman"/>
                <a:cs typeface="Times New Roman"/>
              </a:rPr>
              <a:t>put air bags into the car</a:t>
            </a:r>
            <a:r>
              <a:rPr lang="en-US" sz="2000" dirty="0">
                <a:latin typeface="Times New Roman"/>
                <a:cs typeface="Times New Roman"/>
              </a:rPr>
              <a:t>.  </a:t>
            </a:r>
            <a:r>
              <a:rPr lang="en-US" sz="2000" dirty="0">
                <a:solidFill>
                  <a:srgbClr val="FF0000"/>
                </a:solidFill>
                <a:latin typeface="Times New Roman"/>
                <a:cs typeface="Times New Roman"/>
              </a:rPr>
              <a:t>Why</a:t>
            </a:r>
            <a:r>
              <a:rPr lang="en-US" sz="2000" dirty="0">
                <a:latin typeface="Times New Roman"/>
                <a:cs typeface="Times New Roman"/>
              </a:rPr>
              <a:t>?  </a:t>
            </a:r>
            <a:r>
              <a:rPr lang="en-US" sz="2000" dirty="0">
                <a:solidFill>
                  <a:srgbClr val="0000FF"/>
                </a:solidFill>
                <a:latin typeface="Times New Roman"/>
                <a:cs typeface="Times New Roman"/>
              </a:rPr>
              <a:t>Because when the driver goes from </a:t>
            </a:r>
            <a:r>
              <a:rPr lang="en-US" sz="2000" i="1" dirty="0">
                <a:solidFill>
                  <a:srgbClr val="0000FF"/>
                </a:solidFill>
                <a:latin typeface="Times New Roman"/>
                <a:cs typeface="Times New Roman"/>
              </a:rPr>
              <a:t>60 miles per hour </a:t>
            </a:r>
            <a:r>
              <a:rPr lang="en-US" sz="2000" dirty="0">
                <a:solidFill>
                  <a:srgbClr val="0000FF"/>
                </a:solidFill>
                <a:latin typeface="Times New Roman"/>
                <a:cs typeface="Times New Roman"/>
              </a:rPr>
              <a:t>to </a:t>
            </a:r>
            <a:r>
              <a:rPr lang="en-US" sz="2000" i="1" dirty="0">
                <a:solidFill>
                  <a:srgbClr val="0000FF"/>
                </a:solidFill>
                <a:latin typeface="Times New Roman"/>
                <a:cs typeface="Times New Roman"/>
              </a:rPr>
              <a:t>zero miles per hour </a:t>
            </a:r>
            <a:r>
              <a:rPr lang="en-US" sz="2000" dirty="0">
                <a:solidFill>
                  <a:srgbClr val="0000FF"/>
                </a:solidFill>
                <a:latin typeface="Times New Roman"/>
                <a:cs typeface="Times New Roman"/>
              </a:rPr>
              <a:t>due to a crash</a:t>
            </a:r>
            <a:r>
              <a:rPr lang="en-US" sz="2000" dirty="0">
                <a:latin typeface="Times New Roman"/>
                <a:cs typeface="Times New Roman"/>
              </a:rPr>
              <a:t>, </a:t>
            </a:r>
            <a:r>
              <a:rPr lang="en-US" sz="2000" dirty="0">
                <a:solidFill>
                  <a:srgbClr val="FF0000"/>
                </a:solidFill>
                <a:latin typeface="Times New Roman"/>
                <a:cs typeface="Times New Roman"/>
              </a:rPr>
              <a:t>the impulse </a:t>
            </a:r>
            <a:r>
              <a:rPr lang="en-US" sz="2000" dirty="0">
                <a:latin typeface="Times New Roman"/>
                <a:cs typeface="Times New Roman"/>
              </a:rPr>
              <a:t>(the </a:t>
            </a:r>
            <a:r>
              <a:rPr lang="en-US" sz="2000" i="1" dirty="0">
                <a:solidFill>
                  <a:srgbClr val="0000FF"/>
                </a:solidFill>
                <a:latin typeface="Times New Roman"/>
                <a:cs typeface="Times New Roman"/>
              </a:rPr>
              <a:t>change of momentum</a:t>
            </a:r>
            <a:r>
              <a:rPr lang="en-US" sz="2000" dirty="0">
                <a:latin typeface="Times New Roman"/>
                <a:cs typeface="Times New Roman"/>
              </a:rPr>
              <a:t>) will be what it will be, but the </a:t>
            </a:r>
            <a:r>
              <a:rPr lang="en-US" sz="2000" i="1" dirty="0">
                <a:solidFill>
                  <a:srgbClr val="FF0000"/>
                </a:solidFill>
                <a:latin typeface="Times New Roman"/>
                <a:cs typeface="Times New Roman"/>
              </a:rPr>
              <a:t>time of impact </a:t>
            </a:r>
            <a:r>
              <a:rPr lang="en-US" sz="2000" dirty="0">
                <a:latin typeface="Times New Roman"/>
                <a:cs typeface="Times New Roman"/>
              </a:rPr>
              <a:t>can be controlled (you want it to be as </a:t>
            </a:r>
            <a:r>
              <a:rPr lang="en-US" sz="2000" dirty="0">
                <a:solidFill>
                  <a:srgbClr val="FF0000"/>
                </a:solidFill>
                <a:latin typeface="Times New Roman"/>
                <a:cs typeface="Times New Roman"/>
              </a:rPr>
              <a:t>long as possible </a:t>
            </a:r>
            <a:r>
              <a:rPr lang="en-US" sz="2000" dirty="0">
                <a:latin typeface="Times New Roman"/>
                <a:cs typeface="Times New Roman"/>
              </a:rPr>
              <a:t>so the </a:t>
            </a:r>
            <a:r>
              <a:rPr lang="en-US" sz="2000" dirty="0">
                <a:solidFill>
                  <a:srgbClr val="0000FF"/>
                </a:solidFill>
                <a:latin typeface="Times New Roman"/>
                <a:cs typeface="Times New Roman"/>
              </a:rPr>
              <a:t>FORCE of impact is as small as possible</a:t>
            </a:r>
            <a:r>
              <a:rPr lang="en-US" sz="2000" dirty="0">
                <a:latin typeface="Times New Roman"/>
                <a:cs typeface="Times New Roman"/>
              </a:rPr>
              <a:t>.  That is:</a:t>
            </a:r>
            <a:endParaRPr lang="en-US" sz="2400" dirty="0">
              <a:latin typeface="Apple Chancery"/>
              <a:cs typeface="Apple Chancery"/>
            </a:endParaRPr>
          </a:p>
        </p:txBody>
      </p:sp>
      <p:graphicFrame>
        <p:nvGraphicFramePr>
          <p:cNvPr id="44" name="Object 43"/>
          <p:cNvGraphicFramePr>
            <a:graphicFrameLocks noChangeAspect="1"/>
          </p:cNvGraphicFramePr>
          <p:nvPr/>
        </p:nvGraphicFramePr>
        <p:xfrm>
          <a:off x="4441825" y="3141663"/>
          <a:ext cx="2470150" cy="922337"/>
        </p:xfrm>
        <a:graphic>
          <a:graphicData uri="http://schemas.openxmlformats.org/presentationml/2006/ole">
            <mc:AlternateContent xmlns:mc="http://schemas.openxmlformats.org/markup-compatibility/2006">
              <mc:Choice xmlns:v="urn:schemas-microsoft-com:vml" Requires="v">
                <p:oleObj spid="_x0000_s6173" name="Equation" r:id="rId3" imgW="647700" imgH="241300" progId="Equation.DSMT4">
                  <p:embed/>
                </p:oleObj>
              </mc:Choice>
              <mc:Fallback>
                <p:oleObj name="Equation" r:id="rId3" imgW="647700" imgH="241300" progId="Equation.DSMT4">
                  <p:embed/>
                  <p:pic>
                    <p:nvPicPr>
                      <p:cNvPr id="44" name="Object 43"/>
                      <p:cNvPicPr/>
                      <p:nvPr/>
                    </p:nvPicPr>
                    <p:blipFill>
                      <a:blip r:embed="rId4"/>
                      <a:stretch>
                        <a:fillRect/>
                      </a:stretch>
                    </p:blipFill>
                    <p:spPr>
                      <a:xfrm>
                        <a:off x="4441825" y="3141663"/>
                        <a:ext cx="2470150" cy="922337"/>
                      </a:xfrm>
                      <a:prstGeom prst="rect">
                        <a:avLst/>
                      </a:prstGeom>
                    </p:spPr>
                  </p:pic>
                </p:oleObj>
              </mc:Fallback>
            </mc:AlternateContent>
          </a:graphicData>
        </a:graphic>
      </p:graphicFrame>
      <p:graphicFrame>
        <p:nvGraphicFramePr>
          <p:cNvPr id="46" name="Object 45"/>
          <p:cNvGraphicFramePr>
            <a:graphicFrameLocks noChangeAspect="1"/>
          </p:cNvGraphicFramePr>
          <p:nvPr/>
        </p:nvGraphicFramePr>
        <p:xfrm>
          <a:off x="2268538" y="3171825"/>
          <a:ext cx="2071687" cy="841375"/>
        </p:xfrm>
        <a:graphic>
          <a:graphicData uri="http://schemas.openxmlformats.org/presentationml/2006/ole">
            <mc:AlternateContent xmlns:mc="http://schemas.openxmlformats.org/markup-compatibility/2006">
              <mc:Choice xmlns:v="urn:schemas-microsoft-com:vml" Requires="v">
                <p:oleObj spid="_x0000_s6174" name="Equation" r:id="rId5" imgW="596900" imgH="241300" progId="Equation.DSMT4">
                  <p:embed/>
                </p:oleObj>
              </mc:Choice>
              <mc:Fallback>
                <p:oleObj name="Equation" r:id="rId5" imgW="596900" imgH="241300" progId="Equation.DSMT4">
                  <p:embed/>
                  <p:pic>
                    <p:nvPicPr>
                      <p:cNvPr id="46" name="Object 45"/>
                      <p:cNvPicPr/>
                      <p:nvPr/>
                    </p:nvPicPr>
                    <p:blipFill>
                      <a:blip r:embed="rId6"/>
                      <a:stretch>
                        <a:fillRect/>
                      </a:stretch>
                    </p:blipFill>
                    <p:spPr>
                      <a:xfrm>
                        <a:off x="2268538" y="3171825"/>
                        <a:ext cx="2071687" cy="841375"/>
                      </a:xfrm>
                      <a:prstGeom prst="rect">
                        <a:avLst/>
                      </a:prstGeom>
                    </p:spPr>
                  </p:pic>
                </p:oleObj>
              </mc:Fallback>
            </mc:AlternateContent>
          </a:graphicData>
        </a:graphic>
      </p:graphicFrame>
      <p:graphicFrame>
        <p:nvGraphicFramePr>
          <p:cNvPr id="48" name="Object 47"/>
          <p:cNvGraphicFramePr>
            <a:graphicFrameLocks noChangeAspect="1"/>
          </p:cNvGraphicFramePr>
          <p:nvPr/>
        </p:nvGraphicFramePr>
        <p:xfrm>
          <a:off x="1379538" y="3389313"/>
          <a:ext cx="954087" cy="404812"/>
        </p:xfrm>
        <a:graphic>
          <a:graphicData uri="http://schemas.openxmlformats.org/presentationml/2006/ole">
            <mc:AlternateContent xmlns:mc="http://schemas.openxmlformats.org/markup-compatibility/2006">
              <mc:Choice xmlns:v="urn:schemas-microsoft-com:vml" Requires="v">
                <p:oleObj spid="_x0000_s6175" name="Equation" r:id="rId7" imgW="571500" imgH="241300" progId="Equation.DSMT4">
                  <p:embed/>
                </p:oleObj>
              </mc:Choice>
              <mc:Fallback>
                <p:oleObj name="Equation" r:id="rId7" imgW="571500" imgH="241300" progId="Equation.DSMT4">
                  <p:embed/>
                  <p:pic>
                    <p:nvPicPr>
                      <p:cNvPr id="48" name="Object 47"/>
                      <p:cNvPicPr/>
                      <p:nvPr/>
                    </p:nvPicPr>
                    <p:blipFill>
                      <a:blip r:embed="rId8"/>
                      <a:stretch>
                        <a:fillRect/>
                      </a:stretch>
                    </p:blipFill>
                    <p:spPr>
                      <a:xfrm>
                        <a:off x="1379538" y="3389313"/>
                        <a:ext cx="954087" cy="404812"/>
                      </a:xfrm>
                      <a:prstGeom prst="rect">
                        <a:avLst/>
                      </a:prstGeom>
                    </p:spPr>
                  </p:pic>
                </p:oleObj>
              </mc:Fallback>
            </mc:AlternateContent>
          </a:graphicData>
        </a:graphic>
      </p:graphicFrame>
      <p:graphicFrame>
        <p:nvGraphicFramePr>
          <p:cNvPr id="50" name="Object 49"/>
          <p:cNvGraphicFramePr>
            <a:graphicFrameLocks noChangeAspect="1"/>
          </p:cNvGraphicFramePr>
          <p:nvPr/>
        </p:nvGraphicFramePr>
        <p:xfrm>
          <a:off x="4255914" y="3511552"/>
          <a:ext cx="253424" cy="207962"/>
        </p:xfrm>
        <a:graphic>
          <a:graphicData uri="http://schemas.openxmlformats.org/presentationml/2006/ole">
            <mc:AlternateContent xmlns:mc="http://schemas.openxmlformats.org/markup-compatibility/2006">
              <mc:Choice xmlns:v="urn:schemas-microsoft-com:vml" Requires="v">
                <p:oleObj spid="_x0000_s6176" name="Equation" r:id="rId9" imgW="139700" imgH="114300" progId="Equation.DSMT4">
                  <p:embed/>
                </p:oleObj>
              </mc:Choice>
              <mc:Fallback>
                <p:oleObj name="Equation" r:id="rId9" imgW="139700" imgH="114300" progId="Equation.DSMT4">
                  <p:embed/>
                  <p:pic>
                    <p:nvPicPr>
                      <p:cNvPr id="50" name="Object 49"/>
                      <p:cNvPicPr/>
                      <p:nvPr/>
                    </p:nvPicPr>
                    <p:blipFill>
                      <a:blip r:embed="rId10"/>
                      <a:stretch>
                        <a:fillRect/>
                      </a:stretch>
                    </p:blipFill>
                    <p:spPr>
                      <a:xfrm>
                        <a:off x="4255914" y="3511552"/>
                        <a:ext cx="253424" cy="207962"/>
                      </a:xfrm>
                      <a:prstGeom prst="rect">
                        <a:avLst/>
                      </a:prstGeom>
                    </p:spPr>
                  </p:pic>
                </p:oleObj>
              </mc:Fallback>
            </mc:AlternateContent>
          </a:graphicData>
        </a:graphic>
      </p:graphicFrame>
    </p:spTree>
    <p:extLst>
      <p:ext uri="{BB962C8B-B14F-4D97-AF65-F5344CB8AC3E}">
        <p14:creationId xmlns:p14="http://schemas.microsoft.com/office/powerpoint/2010/main" val="16475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dissolv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par>
                                <p:cTn id="13" presetID="9"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dissolve">
                                      <p:cBhvr>
                                        <p:cTn id="15" dur="500"/>
                                        <p:tgtEl>
                                          <p:spTgt spid="46"/>
                                        </p:tgtEl>
                                      </p:cBhvr>
                                    </p:animEffect>
                                  </p:childTnLst>
                                </p:cTn>
                              </p:par>
                              <p:par>
                                <p:cTn id="16" presetID="9" presetClass="entr" presetSubtype="0" fill="hold" nodeType="with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dissolve">
                                      <p:cBhvr>
                                        <p:cTn id="18" dur="500"/>
                                        <p:tgtEl>
                                          <p:spTgt spid="48"/>
                                        </p:tgtEl>
                                      </p:cBhvr>
                                    </p:animEffect>
                                  </p:childTnLst>
                                </p:cTn>
                              </p:par>
                              <p:par>
                                <p:cTn id="19" presetID="9" presetClass="entr" presetSubtype="0"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dissolve">
                                      <p:cBhvr>
                                        <p:cTn id="2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on why impulse and momentum matter</a:t>
            </a:r>
          </a:p>
        </p:txBody>
      </p:sp>
      <p:sp>
        <p:nvSpPr>
          <p:cNvPr id="3" name="Content Placeholder 2"/>
          <p:cNvSpPr>
            <a:spLocks noGrp="1"/>
          </p:cNvSpPr>
          <p:nvPr>
            <p:ph idx="1"/>
          </p:nvPr>
        </p:nvSpPr>
        <p:spPr/>
        <p:txBody>
          <a:bodyPr/>
          <a:lstStyle/>
          <a:p>
            <a:pPr marL="0" indent="0">
              <a:buNone/>
            </a:pPr>
            <a:r>
              <a:rPr lang="en-US" dirty="0"/>
              <a:t>You are standing on a second-story balcony. Below you is a pool full of water, surrounded by concrete. If you had to jump, where would you want to land and why?</a:t>
            </a:r>
          </a:p>
          <a:p>
            <a:pPr lvl="1"/>
            <a:r>
              <a:rPr lang="en-US" dirty="0"/>
              <a:t>Pool (duh). It’s “softer” </a:t>
            </a:r>
            <a:r>
              <a:rPr lang="mr-IN" dirty="0"/>
              <a:t>–</a:t>
            </a:r>
            <a:r>
              <a:rPr lang="en-US" dirty="0"/>
              <a:t> meaning, it brings you to rest more gently than the concrete, which stops you pretty much immediately.</a:t>
            </a:r>
          </a:p>
          <a:p>
            <a:pPr lvl="1"/>
            <a:r>
              <a:rPr lang="en-US" dirty="0"/>
              <a:t>This is all part of the impulse/delta-p relationship!</a:t>
            </a:r>
          </a:p>
          <a:p>
            <a:pPr lvl="2"/>
            <a:r>
              <a:rPr lang="en-US" dirty="0"/>
              <a:t>Either way, you’ll have the same momentum on impact (same mass, fall same height so same velocity)</a:t>
            </a:r>
          </a:p>
          <a:p>
            <a:pPr lvl="2"/>
            <a:r>
              <a:rPr lang="en-US" dirty="0"/>
              <a:t>That momentum has to “go away” due to the impulse from the ground. The </a:t>
            </a:r>
            <a:r>
              <a:rPr lang="en-US" b="1" dirty="0"/>
              <a:t>impulse</a:t>
            </a:r>
            <a:r>
              <a:rPr lang="en-US" dirty="0"/>
              <a:t> to bring you to a stop is the same no matter which surface you hit.</a:t>
            </a:r>
          </a:p>
          <a:p>
            <a:pPr lvl="2"/>
            <a:r>
              <a:rPr lang="en-US" dirty="0"/>
              <a:t>This means </a:t>
            </a:r>
            <a:r>
              <a:rPr lang="en-US" dirty="0" err="1"/>
              <a:t>F</a:t>
            </a:r>
            <a:r>
              <a:rPr lang="en-US" baseline="-25000" dirty="0" err="1"/>
              <a:t>concrete</a:t>
            </a:r>
            <a:r>
              <a:rPr lang="en-US" dirty="0" err="1"/>
              <a:t>t</a:t>
            </a:r>
            <a:r>
              <a:rPr lang="en-US" baseline="-25000" dirty="0" err="1"/>
              <a:t>concrete</a:t>
            </a:r>
            <a:r>
              <a:rPr lang="en-US" baseline="-25000" dirty="0"/>
              <a:t> </a:t>
            </a:r>
            <a:r>
              <a:rPr lang="en-US" dirty="0"/>
              <a:t>= </a:t>
            </a:r>
            <a:r>
              <a:rPr lang="en-US" dirty="0" err="1"/>
              <a:t>F</a:t>
            </a:r>
            <a:r>
              <a:rPr lang="en-US" baseline="-25000" dirty="0" err="1"/>
              <a:t>pool</a:t>
            </a:r>
            <a:r>
              <a:rPr lang="en-US" dirty="0" err="1"/>
              <a:t>t</a:t>
            </a:r>
            <a:r>
              <a:rPr lang="en-US" baseline="-25000" dirty="0" err="1"/>
              <a:t>pool</a:t>
            </a:r>
            <a:r>
              <a:rPr lang="en-US" dirty="0"/>
              <a:t>. In other words: short time to stop, bigger force. Longer time to stop, smaller force.</a:t>
            </a:r>
          </a:p>
          <a:p>
            <a:pPr lvl="2"/>
            <a:r>
              <a:rPr lang="en-US" dirty="0"/>
              <a:t>How do we use this principle in everyday life?</a:t>
            </a:r>
          </a:p>
        </p:txBody>
      </p:sp>
    </p:spTree>
    <p:extLst>
      <p:ext uri="{BB962C8B-B14F-4D97-AF65-F5344CB8AC3E}">
        <p14:creationId xmlns:p14="http://schemas.microsoft.com/office/powerpoint/2010/main" val="2231698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Here’s another one!</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045" t="9107" r="12921"/>
          <a:stretch/>
        </p:blipFill>
        <p:spPr>
          <a:xfrm>
            <a:off x="223027" y="1284269"/>
            <a:ext cx="8619888" cy="3549135"/>
          </a:xfrm>
          <a:prstGeom prst="rect">
            <a:avLst/>
          </a:prstGeom>
        </p:spPr>
      </p:pic>
      <p:cxnSp>
        <p:nvCxnSpPr>
          <p:cNvPr id="6" name="Straight Connector 5"/>
          <p:cNvCxnSpPr/>
          <p:nvPr/>
        </p:nvCxnSpPr>
        <p:spPr>
          <a:xfrm flipV="1">
            <a:off x="6914508" y="1151467"/>
            <a:ext cx="0" cy="128350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914508" y="1454667"/>
            <a:ext cx="523982" cy="338554"/>
          </a:xfrm>
          <a:prstGeom prst="rect">
            <a:avLst/>
          </a:prstGeom>
          <a:noFill/>
        </p:spPr>
        <p:txBody>
          <a:bodyPr wrap="square" rtlCol="0">
            <a:spAutoFit/>
          </a:bodyPr>
          <a:lstStyle/>
          <a:p>
            <a:r>
              <a:rPr lang="en-US" sz="1600" dirty="0"/>
              <a:t>30</a:t>
            </a:r>
            <a:r>
              <a:rPr lang="en-US" sz="1600" baseline="30000" dirty="0"/>
              <a:t>o</a:t>
            </a:r>
            <a:endParaRPr lang="en-US" sz="1600" dirty="0"/>
          </a:p>
        </p:txBody>
      </p:sp>
    </p:spTree>
    <p:extLst>
      <p:ext uri="{BB962C8B-B14F-4D97-AF65-F5344CB8AC3E}">
        <p14:creationId xmlns:p14="http://schemas.microsoft.com/office/powerpoint/2010/main" val="320483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6.3</a:t>
            </a:r>
          </a:p>
        </p:txBody>
      </p:sp>
      <p:sp>
        <p:nvSpPr>
          <p:cNvPr id="3" name="Content Placeholder 2"/>
          <p:cNvSpPr>
            <a:spLocks noGrp="1"/>
          </p:cNvSpPr>
          <p:nvPr>
            <p:ph idx="1"/>
          </p:nvPr>
        </p:nvSpPr>
        <p:spPr/>
        <p:txBody>
          <a:bodyPr/>
          <a:lstStyle/>
          <a:p>
            <a:r>
              <a:rPr lang="en-US" dirty="0"/>
              <a:t> A tennis player claims they can serve a 0.145 kg tennis ball with as much momentum as a 3.0 g bullet moving at 1500 m/s. </a:t>
            </a:r>
          </a:p>
          <a:p>
            <a:pPr lvl="1"/>
            <a:r>
              <a:rPr lang="en-US" dirty="0"/>
              <a:t>a) 	How fast must the tennis ball be moving for this to be true?</a:t>
            </a:r>
          </a:p>
          <a:p>
            <a:pPr lvl="1"/>
            <a:r>
              <a:rPr lang="en-US" dirty="0"/>
              <a:t>b)	Does the tennis ball or the bullet have more kinetic energy?</a:t>
            </a:r>
          </a:p>
          <a:p>
            <a:endParaRPr lang="en-US" dirty="0"/>
          </a:p>
        </p:txBody>
      </p:sp>
    </p:spTree>
    <p:extLst>
      <p:ext uri="{BB962C8B-B14F-4D97-AF65-F5344CB8AC3E}">
        <p14:creationId xmlns:p14="http://schemas.microsoft.com/office/powerpoint/2010/main" val="22472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358" y="380253"/>
            <a:ext cx="8754742" cy="646331"/>
          </a:xfrm>
          <a:prstGeom prst="rect">
            <a:avLst/>
          </a:prstGeom>
          <a:noFill/>
        </p:spPr>
        <p:txBody>
          <a:bodyPr wrap="square" rtlCol="0">
            <a:spAutoFit/>
          </a:bodyPr>
          <a:lstStyle/>
          <a:p>
            <a:r>
              <a:rPr lang="en-US" sz="3600" dirty="0">
                <a:solidFill>
                  <a:srgbClr val="FF0000"/>
                </a:solidFill>
                <a:latin typeface="Apple Chancery"/>
                <a:cs typeface="Apple Chancery"/>
              </a:rPr>
              <a:t>T</a:t>
            </a:r>
            <a:r>
              <a:rPr lang="en-US" sz="2800" dirty="0">
                <a:solidFill>
                  <a:srgbClr val="FF0000"/>
                </a:solidFill>
                <a:latin typeface="Apple Chancery"/>
                <a:cs typeface="Apple Chancery"/>
              </a:rPr>
              <a:t>he Island Series:</a:t>
            </a:r>
            <a:endParaRPr lang="en-US" sz="2400" dirty="0">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1.)</a:t>
            </a:r>
          </a:p>
        </p:txBody>
      </p:sp>
      <p:sp>
        <p:nvSpPr>
          <p:cNvPr id="31" name="TextBox 30"/>
          <p:cNvSpPr txBox="1"/>
          <p:nvPr/>
        </p:nvSpPr>
        <p:spPr>
          <a:xfrm>
            <a:off x="516258" y="1026584"/>
            <a:ext cx="8322942" cy="1015663"/>
          </a:xfrm>
          <a:prstGeom prst="rect">
            <a:avLst/>
          </a:prstGeom>
          <a:noFill/>
        </p:spPr>
        <p:txBody>
          <a:bodyPr wrap="square" rtlCol="0">
            <a:spAutoFit/>
          </a:bodyPr>
          <a:lstStyle/>
          <a:p>
            <a:r>
              <a:rPr lang="en-US" sz="2000" dirty="0">
                <a:solidFill>
                  <a:srgbClr val="000000"/>
                </a:solidFill>
                <a:latin typeface="Times New Roman"/>
                <a:cs typeface="Times New Roman"/>
              </a:rPr>
              <a:t>You have been kidnapped by a crazed physics nerd and left on an island with twenty-four hours to solve the following problem.  Solve the problem and you get to leave.  Don’t solve the problem and you don’t.</a:t>
            </a:r>
            <a:endParaRPr lang="en-US" sz="2400" dirty="0">
              <a:solidFill>
                <a:srgbClr val="FF0000"/>
              </a:solidFill>
              <a:latin typeface="Times New Roman"/>
              <a:cs typeface="Times New Roman"/>
            </a:endParaRPr>
          </a:p>
        </p:txBody>
      </p:sp>
      <p:sp>
        <p:nvSpPr>
          <p:cNvPr id="6" name="TextBox 5"/>
          <p:cNvSpPr txBox="1"/>
          <p:nvPr/>
        </p:nvSpPr>
        <p:spPr>
          <a:xfrm>
            <a:off x="516258" y="2278062"/>
            <a:ext cx="8322942" cy="3908762"/>
          </a:xfrm>
          <a:prstGeom prst="rect">
            <a:avLst/>
          </a:prstGeom>
          <a:noFill/>
        </p:spPr>
        <p:txBody>
          <a:bodyPr wrap="square" rtlCol="0">
            <a:spAutoFit/>
          </a:bodyPr>
          <a:lstStyle/>
          <a:p>
            <a:r>
              <a:rPr lang="en-US" sz="2800" dirty="0">
                <a:solidFill>
                  <a:srgbClr val="0000FF"/>
                </a:solidFill>
                <a:latin typeface="Apple Chancery"/>
                <a:cs typeface="Apple Chancery"/>
              </a:rPr>
              <a:t>The problem</a:t>
            </a:r>
            <a:r>
              <a:rPr lang="en-US" sz="2000" dirty="0">
                <a:solidFill>
                  <a:srgbClr val="000000"/>
                </a:solidFill>
                <a:latin typeface="Times New Roman"/>
                <a:cs typeface="Times New Roman"/>
              </a:rPr>
              <a:t>:  </a:t>
            </a:r>
            <a:r>
              <a:rPr lang="en-US" sz="2000" dirty="0">
                <a:latin typeface="Times New Roman"/>
                <a:cs typeface="Times New Roman"/>
              </a:rPr>
              <a:t>You are told you will be given </a:t>
            </a:r>
            <a:r>
              <a:rPr lang="en-US" sz="2000" dirty="0">
                <a:solidFill>
                  <a:srgbClr val="FF0000"/>
                </a:solidFill>
                <a:latin typeface="Times New Roman"/>
                <a:cs typeface="Times New Roman"/>
              </a:rPr>
              <a:t>5 seconds to stop </a:t>
            </a:r>
            <a:r>
              <a:rPr lang="en-US" sz="2000" dirty="0">
                <a:solidFill>
                  <a:srgbClr val="0000FF"/>
                </a:solidFill>
                <a:latin typeface="Times New Roman"/>
                <a:cs typeface="Times New Roman"/>
              </a:rPr>
              <a:t>two different object </a:t>
            </a:r>
            <a:r>
              <a:rPr lang="en-US" sz="2000" dirty="0">
                <a:solidFill>
                  <a:srgbClr val="FF0000"/>
                </a:solidFill>
                <a:latin typeface="Times New Roman"/>
                <a:cs typeface="Times New Roman"/>
              </a:rPr>
              <a:t>using a constant force </a:t>
            </a:r>
            <a:r>
              <a:rPr lang="en-US" sz="2000" dirty="0">
                <a:latin typeface="Times New Roman"/>
                <a:cs typeface="Times New Roman"/>
              </a:rPr>
              <a:t>of your choice (it </a:t>
            </a:r>
            <a:r>
              <a:rPr lang="en-US" sz="2000" dirty="0" err="1">
                <a:latin typeface="Times New Roman"/>
                <a:cs typeface="Times New Roman"/>
              </a:rPr>
              <a:t>doesn</a:t>
            </a:r>
            <a:r>
              <a:rPr lang="fr-FR" sz="2000" dirty="0">
                <a:latin typeface="Times New Roman"/>
                <a:cs typeface="Times New Roman"/>
              </a:rPr>
              <a:t>’</a:t>
            </a:r>
            <a:r>
              <a:rPr lang="en-US" sz="2000" dirty="0">
                <a:latin typeface="Times New Roman"/>
                <a:cs typeface="Times New Roman"/>
              </a:rPr>
              <a:t>t have to be the same force for each object, and you don’t know anything about their speed).  Before you see either object, though, you must say which will take the greatest force to stop.  </a:t>
            </a:r>
          </a:p>
          <a:p>
            <a:endParaRPr lang="en-US" sz="2000" dirty="0">
              <a:latin typeface="Times New Roman"/>
              <a:cs typeface="Times New Roman"/>
            </a:endParaRPr>
          </a:p>
          <a:p>
            <a:r>
              <a:rPr lang="en-US" sz="2000" dirty="0">
                <a:latin typeface="Times New Roman"/>
                <a:cs typeface="Times New Roman"/>
              </a:rPr>
              <a:t>     </a:t>
            </a:r>
            <a:r>
              <a:rPr lang="en-US" sz="2000" dirty="0">
                <a:solidFill>
                  <a:srgbClr val="FF0000"/>
                </a:solidFill>
                <a:latin typeface="Apple Chancery" panose="03020702040506060504" pitchFamily="66" charset="-79"/>
                <a:cs typeface="Apple Chancery" panose="03020702040506060504" pitchFamily="66" charset="-79"/>
              </a:rPr>
              <a:t>You dissent </a:t>
            </a:r>
            <a:r>
              <a:rPr lang="en-US" sz="2000" dirty="0">
                <a:latin typeface="Times New Roman"/>
                <a:cs typeface="Times New Roman"/>
              </a:rPr>
              <a:t>saying you don’t have enough information to make the call, </a:t>
            </a:r>
            <a:r>
              <a:rPr lang="en-US" sz="2000" dirty="0">
                <a:solidFill>
                  <a:srgbClr val="0000FF"/>
                </a:solidFill>
                <a:latin typeface="Times New Roman"/>
                <a:cs typeface="Times New Roman"/>
              </a:rPr>
              <a:t>so you are given </a:t>
            </a:r>
            <a:r>
              <a:rPr lang="en-US" sz="2000" i="1" dirty="0">
                <a:solidFill>
                  <a:srgbClr val="FF0000"/>
                </a:solidFill>
                <a:latin typeface="Times New Roman"/>
                <a:cs typeface="Times New Roman"/>
              </a:rPr>
              <a:t>two questions </a:t>
            </a:r>
            <a:r>
              <a:rPr lang="en-US" sz="2000" dirty="0">
                <a:latin typeface="Times New Roman"/>
                <a:cs typeface="Times New Roman"/>
              </a:rPr>
              <a:t>(not “which force is bigger” or “which body experiences the largest acceleration”).  From the responses to those two questions, you are to determine which body will require the larger force.  </a:t>
            </a:r>
          </a:p>
          <a:p>
            <a:endParaRPr lang="en-US" sz="2000" dirty="0">
              <a:solidFill>
                <a:srgbClr val="FF0000"/>
              </a:solidFill>
              <a:latin typeface="Times New Roman"/>
              <a:cs typeface="Times New Roman"/>
            </a:endParaRPr>
          </a:p>
          <a:p>
            <a:r>
              <a:rPr lang="en-US" sz="2000" dirty="0">
                <a:solidFill>
                  <a:srgbClr val="FF0000"/>
                </a:solidFill>
                <a:latin typeface="Times New Roman"/>
                <a:cs typeface="Times New Roman"/>
              </a:rPr>
              <a:t>What are your questions? </a:t>
            </a:r>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102600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Know To Date</a:t>
            </a:r>
          </a:p>
        </p:txBody>
      </p:sp>
      <p:sp>
        <p:nvSpPr>
          <p:cNvPr id="4" name="TextBox 3">
            <a:extLst>
              <a:ext uri="{FF2B5EF4-FFF2-40B4-BE49-F238E27FC236}">
                <a16:creationId xmlns:a16="http://schemas.microsoft.com/office/drawing/2014/main" id="{E5A869D0-5311-F745-B9F8-4C340265F76B}"/>
              </a:ext>
            </a:extLst>
          </p:cNvPr>
          <p:cNvSpPr txBox="1"/>
          <p:nvPr/>
        </p:nvSpPr>
        <p:spPr>
          <a:xfrm>
            <a:off x="318312" y="1247463"/>
            <a:ext cx="3106941" cy="461665"/>
          </a:xfrm>
          <a:prstGeom prst="rect">
            <a:avLst/>
          </a:prstGeom>
          <a:noFill/>
        </p:spPr>
        <p:txBody>
          <a:bodyPr wrap="non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A moving object </a:t>
            </a:r>
            <a:r>
              <a:rPr lang="en-US" sz="2000" dirty="0">
                <a:latin typeface="Times New Roman" panose="02020603050405020304" pitchFamily="18" charset="0"/>
                <a:cs typeface="Times New Roman" panose="02020603050405020304" pitchFamily="18" charset="0"/>
              </a:rPr>
              <a:t>has </a:t>
            </a:r>
            <a:r>
              <a:rPr lang="en-US" sz="2000" dirty="0">
                <a:solidFill>
                  <a:srgbClr val="1954E6"/>
                </a:solidFill>
                <a:latin typeface="Times New Roman" panose="02020603050405020304" pitchFamily="18" charset="0"/>
                <a:cs typeface="Times New Roman" panose="02020603050405020304" pitchFamily="18" charset="0"/>
              </a:rPr>
              <a:t>KE</a:t>
            </a:r>
            <a:r>
              <a:rPr lang="en-US" sz="2000"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2F575527-18BA-A44B-B27B-7955CE2DAE2F}"/>
              </a:ext>
            </a:extLst>
          </p:cNvPr>
          <p:cNvSpPr txBox="1"/>
          <p:nvPr/>
        </p:nvSpPr>
        <p:spPr>
          <a:xfrm>
            <a:off x="324101" y="1770683"/>
            <a:ext cx="8229600" cy="461665"/>
          </a:xfrm>
          <a:prstGeom prst="rect">
            <a:avLst/>
          </a:prstGeom>
          <a:noFill/>
        </p:spPr>
        <p:txBody>
          <a:bodyPr wrap="squar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Doing work </a:t>
            </a:r>
            <a:r>
              <a:rPr lang="en-US" sz="2000" dirty="0">
                <a:latin typeface="Times New Roman" panose="02020603050405020304" pitchFamily="18" charset="0"/>
                <a:cs typeface="Times New Roman" panose="02020603050405020304" pitchFamily="18" charset="0"/>
              </a:rPr>
              <a:t>on an object </a:t>
            </a:r>
            <a:r>
              <a:rPr lang="en-US" sz="2000" dirty="0">
                <a:solidFill>
                  <a:srgbClr val="1954E6"/>
                </a:solidFill>
                <a:latin typeface="Times New Roman" panose="02020603050405020304" pitchFamily="18" charset="0"/>
                <a:cs typeface="Times New Roman" panose="02020603050405020304" pitchFamily="18" charset="0"/>
              </a:rPr>
              <a:t>can change its KE</a:t>
            </a:r>
            <a:r>
              <a:rPr lang="en-US" sz="20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157C95F2-0913-944F-BCE7-FF9D21ACAE82}"/>
              </a:ext>
            </a:extLst>
          </p:cNvPr>
          <p:cNvSpPr txBox="1"/>
          <p:nvPr/>
        </p:nvSpPr>
        <p:spPr>
          <a:xfrm>
            <a:off x="318312" y="2264881"/>
            <a:ext cx="8640476" cy="769441"/>
          </a:xfrm>
          <a:prstGeom prst="rect">
            <a:avLst/>
          </a:prstGeom>
          <a:noFill/>
        </p:spPr>
        <p:txBody>
          <a:bodyPr wrap="squar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Adding energy </a:t>
            </a:r>
            <a:r>
              <a:rPr lang="en-US" sz="2000" dirty="0">
                <a:solidFill>
                  <a:srgbClr val="1954E6"/>
                </a:solidFill>
                <a:latin typeface="Times New Roman" panose="02020603050405020304" pitchFamily="18" charset="0"/>
                <a:cs typeface="Times New Roman" panose="02020603050405020304" pitchFamily="18" charset="0"/>
              </a:rPr>
              <a:t>increases KE </a:t>
            </a:r>
            <a:r>
              <a:rPr lang="en-US" sz="2000" dirty="0">
                <a:latin typeface="Times New Roman" panose="02020603050405020304" pitchFamily="18" charset="0"/>
                <a:cs typeface="Times New Roman" panose="02020603050405020304" pitchFamily="18" charset="0"/>
              </a:rPr>
              <a:t>and v while </a:t>
            </a:r>
            <a:r>
              <a:rPr lang="en-US" sz="2000" dirty="0">
                <a:solidFill>
                  <a:srgbClr val="FF0000"/>
                </a:solidFill>
                <a:latin typeface="Times New Roman" panose="02020603050405020304" pitchFamily="18" charset="0"/>
                <a:cs typeface="Times New Roman" panose="02020603050405020304" pitchFamily="18" charset="0"/>
              </a:rPr>
              <a:t>removing energy </a:t>
            </a:r>
            <a:r>
              <a:rPr lang="en-US" sz="2000" dirty="0">
                <a:solidFill>
                  <a:srgbClr val="1954E6"/>
                </a:solidFill>
                <a:latin typeface="Times New Roman" panose="02020603050405020304" pitchFamily="18" charset="0"/>
                <a:cs typeface="Times New Roman" panose="02020603050405020304" pitchFamily="18" charset="0"/>
              </a:rPr>
              <a:t>decreases KE </a:t>
            </a:r>
          </a:p>
          <a:p>
            <a:r>
              <a:rPr lang="en-US" sz="2000" dirty="0">
                <a:latin typeface="Times New Roman" panose="02020603050405020304" pitchFamily="18" charset="0"/>
                <a:cs typeface="Times New Roman" panose="02020603050405020304" pitchFamily="18" charset="0"/>
              </a:rPr>
              <a:t>     and v.</a:t>
            </a:r>
          </a:p>
        </p:txBody>
      </p:sp>
      <p:sp>
        <p:nvSpPr>
          <p:cNvPr id="7" name="TextBox 6">
            <a:extLst>
              <a:ext uri="{FF2B5EF4-FFF2-40B4-BE49-F238E27FC236}">
                <a16:creationId xmlns:a16="http://schemas.microsoft.com/office/drawing/2014/main" id="{317CCEB9-6782-C049-922D-17B8AE1C8F20}"/>
              </a:ext>
            </a:extLst>
          </p:cNvPr>
          <p:cNvSpPr txBox="1"/>
          <p:nvPr/>
        </p:nvSpPr>
        <p:spPr>
          <a:xfrm>
            <a:off x="324101" y="3095878"/>
            <a:ext cx="8229600" cy="769441"/>
          </a:xfrm>
          <a:prstGeom prst="rect">
            <a:avLst/>
          </a:prstGeom>
          <a:noFill/>
        </p:spPr>
        <p:txBody>
          <a:bodyPr wrap="squar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Work is done </a:t>
            </a:r>
            <a:r>
              <a:rPr lang="en-US" sz="2000" dirty="0">
                <a:solidFill>
                  <a:srgbClr val="1954E6"/>
                </a:solidFill>
                <a:latin typeface="Times New Roman" panose="02020603050405020304" pitchFamily="18" charset="0"/>
                <a:cs typeface="Times New Roman" panose="02020603050405020304" pitchFamily="18" charset="0"/>
              </a:rPr>
              <a:t>when</a:t>
            </a:r>
            <a:r>
              <a:rPr lang="en-US" sz="2000" dirty="0">
                <a:latin typeface="Times New Roman" panose="02020603050405020304" pitchFamily="18" charset="0"/>
                <a:cs typeface="Times New Roman" panose="02020603050405020304" pitchFamily="18" charset="0"/>
              </a:rPr>
              <a:t> a </a:t>
            </a:r>
            <a:r>
              <a:rPr lang="en-US" sz="2000" dirty="0">
                <a:solidFill>
                  <a:srgbClr val="1954E6"/>
                </a:solidFill>
                <a:latin typeface="Times New Roman" panose="02020603050405020304" pitchFamily="18" charset="0"/>
                <a:cs typeface="Times New Roman" panose="02020603050405020304" pitchFamily="18" charset="0"/>
              </a:rPr>
              <a:t>force component along the line of motion</a:t>
            </a:r>
            <a:r>
              <a:rPr lang="en-US" sz="2000" dirty="0">
                <a:latin typeface="Times New Roman" panose="02020603050405020304" pitchFamily="18" charset="0"/>
                <a:cs typeface="Times New Roman" panose="02020603050405020304" pitchFamily="18" charset="0"/>
              </a:rPr>
              <a:t> is </a:t>
            </a:r>
            <a:r>
              <a:rPr lang="en-US" sz="2000" dirty="0">
                <a:solidFill>
                  <a:srgbClr val="1954E6"/>
                </a:solidFill>
                <a:latin typeface="Times New Roman" panose="02020603050405020304" pitchFamily="18" charset="0"/>
                <a:cs typeface="Times New Roman" panose="02020603050405020304" pitchFamily="18" charset="0"/>
              </a:rPr>
              <a:t>applied </a:t>
            </a:r>
          </a:p>
          <a:p>
            <a:r>
              <a:rPr lang="en-US" sz="2000" dirty="0">
                <a:solidFill>
                  <a:srgbClr val="1954E6"/>
                </a:solidFill>
                <a:latin typeface="Times New Roman" panose="02020603050405020304" pitchFamily="18" charset="0"/>
                <a:cs typeface="Times New Roman" panose="02020603050405020304" pitchFamily="18" charset="0"/>
              </a:rPr>
              <a:t>     over a distance</a:t>
            </a:r>
            <a:r>
              <a:rPr lang="en-US" sz="2000" dirty="0">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F1C5CE0A-E783-444B-85D7-0A4DDA2BE8A6}"/>
              </a:ext>
            </a:extLst>
          </p:cNvPr>
          <p:cNvSpPr txBox="1"/>
          <p:nvPr/>
        </p:nvSpPr>
        <p:spPr>
          <a:xfrm>
            <a:off x="318312" y="3926875"/>
            <a:ext cx="8513172" cy="461665"/>
          </a:xfrm>
          <a:prstGeom prst="rect">
            <a:avLst/>
          </a:prstGeom>
          <a:noFill/>
        </p:spPr>
        <p:txBody>
          <a:bodyPr wrap="square" rtlCol="0">
            <a:spAutoFit/>
          </a:bodyPr>
          <a:lstStyle/>
          <a:p>
            <a:r>
              <a:rPr lang="en-US" sz="2400" dirty="0">
                <a:solidFill>
                  <a:srgbClr val="FF0000"/>
                </a:solidFill>
                <a:latin typeface="Apple Chancery" panose="03020702040506060504" pitchFamily="66" charset="-79"/>
                <a:cs typeface="Apple Chancery" panose="03020702040506060504" pitchFamily="66" charset="-79"/>
              </a:rPr>
              <a:t>To stop a body</a:t>
            </a:r>
            <a:r>
              <a:rPr lang="en-US" sz="2000" dirty="0">
                <a:latin typeface="Times New Roman" panose="02020603050405020304" pitchFamily="18" charset="0"/>
                <a:cs typeface="Times New Roman" panose="02020603050405020304" pitchFamily="18" charset="0"/>
              </a:rPr>
              <a:t>, </a:t>
            </a:r>
            <a:r>
              <a:rPr lang="en-US" sz="2000" dirty="0">
                <a:solidFill>
                  <a:srgbClr val="1954E6"/>
                </a:solidFill>
                <a:latin typeface="Times New Roman" panose="02020603050405020304" pitchFamily="18" charset="0"/>
                <a:cs typeface="Times New Roman" panose="02020603050405020304" pitchFamily="18" charset="0"/>
              </a:rPr>
              <a:t>negative work </a:t>
            </a:r>
            <a:r>
              <a:rPr lang="en-US" sz="2000" dirty="0">
                <a:latin typeface="Times New Roman" panose="02020603050405020304" pitchFamily="18" charset="0"/>
                <a:cs typeface="Times New Roman" panose="02020603050405020304" pitchFamily="18" charset="0"/>
              </a:rPr>
              <a:t>must be done.</a:t>
            </a:r>
          </a:p>
        </p:txBody>
      </p:sp>
      <p:sp>
        <p:nvSpPr>
          <p:cNvPr id="11" name="TextBox 10">
            <a:extLst>
              <a:ext uri="{FF2B5EF4-FFF2-40B4-BE49-F238E27FC236}">
                <a16:creationId xmlns:a16="http://schemas.microsoft.com/office/drawing/2014/main" id="{9523DAC7-2FB6-FD43-8766-59DA9A2E3826}"/>
              </a:ext>
            </a:extLst>
          </p:cNvPr>
          <p:cNvSpPr txBox="1"/>
          <p:nvPr/>
        </p:nvSpPr>
        <p:spPr>
          <a:xfrm>
            <a:off x="318311" y="4711706"/>
            <a:ext cx="8368489" cy="1138773"/>
          </a:xfrm>
          <a:prstGeom prst="rect">
            <a:avLst/>
          </a:prstGeom>
          <a:noFill/>
        </p:spPr>
        <p:txBody>
          <a:bodyPr wrap="square" rtlCol="0">
            <a:spAutoFit/>
          </a:bodyPr>
          <a:lstStyle/>
          <a:p>
            <a:r>
              <a:rPr lang="en-US" sz="2800" dirty="0">
                <a:solidFill>
                  <a:srgbClr val="FF0000"/>
                </a:solidFill>
                <a:latin typeface="Apple Chancery" panose="03020702040506060504" pitchFamily="66" charset="-79"/>
                <a:cs typeface="Apple Chancery" panose="03020702040506060504" pitchFamily="66" charset="-79"/>
              </a:rPr>
              <a:t>The problem: </a:t>
            </a:r>
            <a:r>
              <a:rPr lang="en-US" sz="2000" dirty="0">
                <a:latin typeface="Times New Roman" panose="02020603050405020304" pitchFamily="18" charset="0"/>
                <a:cs typeface="Times New Roman" panose="02020603050405020304" pitchFamily="18" charset="0"/>
              </a:rPr>
              <a:t>We are NOT dealing with a force exerted over a distance </a:t>
            </a:r>
          </a:p>
          <a:p>
            <a:r>
              <a:rPr lang="en-US" sz="2000" dirty="0">
                <a:latin typeface="Times New Roman" panose="02020603050405020304" pitchFamily="18" charset="0"/>
                <a:cs typeface="Times New Roman" panose="02020603050405020304" pitchFamily="18" charset="0"/>
              </a:rPr>
              <a:t>     (i.e., an energy-related quantity), we are </a:t>
            </a:r>
            <a:r>
              <a:rPr lang="en-US" sz="2000" dirty="0">
                <a:solidFill>
                  <a:srgbClr val="1954E6"/>
                </a:solidFill>
                <a:latin typeface="Times New Roman" panose="02020603050405020304" pitchFamily="18" charset="0"/>
                <a:cs typeface="Times New Roman" panose="02020603050405020304" pitchFamily="18" charset="0"/>
              </a:rPr>
              <a:t>dealing with </a:t>
            </a:r>
            <a:r>
              <a:rPr lang="en-US" sz="2000" dirty="0">
                <a:latin typeface="Times New Roman" panose="02020603050405020304" pitchFamily="18" charset="0"/>
                <a:cs typeface="Times New Roman" panose="02020603050405020304" pitchFamily="18" charset="0"/>
              </a:rPr>
              <a:t>a </a:t>
            </a:r>
            <a:r>
              <a:rPr lang="en-US" sz="2000" dirty="0">
                <a:solidFill>
                  <a:srgbClr val="FF0000"/>
                </a:solidFill>
                <a:latin typeface="Times New Roman" panose="02020603050405020304" pitchFamily="18" charset="0"/>
                <a:cs typeface="Times New Roman" panose="02020603050405020304" pitchFamily="18" charset="0"/>
              </a:rPr>
              <a:t>force exerted over a </a:t>
            </a:r>
          </a:p>
          <a:p>
            <a:r>
              <a:rPr lang="en-US" sz="2000" dirty="0">
                <a:solidFill>
                  <a:srgbClr val="FF0000"/>
                </a:solidFill>
                <a:latin typeface="Times New Roman" panose="02020603050405020304" pitchFamily="18" charset="0"/>
                <a:cs typeface="Times New Roman" panose="02020603050405020304" pitchFamily="18" charset="0"/>
              </a:rPr>
              <a:t>     period of time</a:t>
            </a:r>
            <a:r>
              <a:rPr lang="en-US" sz="2000" dirty="0">
                <a:latin typeface="Times New Roman" panose="02020603050405020304" pitchFamily="18" charset="0"/>
                <a:cs typeface="Times New Roman" panose="02020603050405020304" pitchFamily="18" charset="0"/>
              </a:rPr>
              <a:t> . . . so how do we deal with that?</a:t>
            </a:r>
          </a:p>
        </p:txBody>
      </p:sp>
    </p:spTree>
    <p:extLst>
      <p:ext uri="{BB962C8B-B14F-4D97-AF65-F5344CB8AC3E}">
        <p14:creationId xmlns:p14="http://schemas.microsoft.com/office/powerpoint/2010/main" val="185812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956" y="1083099"/>
            <a:ext cx="8526143" cy="830997"/>
          </a:xfrm>
          <a:prstGeom prst="rect">
            <a:avLst/>
          </a:prstGeom>
          <a:noFill/>
        </p:spPr>
        <p:txBody>
          <a:bodyPr wrap="square" rtlCol="0">
            <a:spAutoFit/>
          </a:bodyPr>
          <a:lstStyle/>
          <a:p>
            <a:r>
              <a:rPr lang="en-US" sz="2800" dirty="0">
                <a:solidFill>
                  <a:srgbClr val="FF0000"/>
                </a:solidFill>
                <a:latin typeface="Apple Chancery"/>
                <a:cs typeface="Apple Chancery"/>
              </a:rPr>
              <a:t>What </a:t>
            </a:r>
            <a:r>
              <a:rPr lang="en-US" sz="2000" dirty="0">
                <a:solidFill>
                  <a:srgbClr val="000000"/>
                </a:solidFill>
                <a:latin typeface="Times New Roman"/>
                <a:cs typeface="Times New Roman"/>
              </a:rPr>
              <a:t>governs </a:t>
            </a:r>
            <a:r>
              <a:rPr lang="en-US" sz="2000" i="1" dirty="0">
                <a:solidFill>
                  <a:srgbClr val="FF0000"/>
                </a:solidFill>
                <a:latin typeface="Times New Roman"/>
                <a:cs typeface="Times New Roman"/>
              </a:rPr>
              <a:t>stopping force </a:t>
            </a:r>
            <a:r>
              <a:rPr lang="en-US" sz="2000" dirty="0">
                <a:solidFill>
                  <a:srgbClr val="0000FF"/>
                </a:solidFill>
                <a:latin typeface="Times New Roman"/>
                <a:cs typeface="Times New Roman"/>
              </a:rPr>
              <a:t>requirements over time</a:t>
            </a:r>
            <a:r>
              <a:rPr lang="en-US" sz="2000" dirty="0">
                <a:solidFill>
                  <a:srgbClr val="000000"/>
                </a:solidFill>
                <a:latin typeface="Times New Roman"/>
                <a:cs typeface="Times New Roman"/>
              </a:rPr>
              <a:t>?  The two parameters that will matter are:  </a:t>
            </a:r>
            <a:endParaRPr lang="en-US" sz="2400" dirty="0">
              <a:latin typeface="Apple Chancery"/>
              <a:cs typeface="Apple Chancery"/>
            </a:endParaRPr>
          </a:p>
        </p:txBody>
      </p:sp>
      <p:sp>
        <p:nvSpPr>
          <p:cNvPr id="8" name="TextBox 7"/>
          <p:cNvSpPr txBox="1"/>
          <p:nvPr/>
        </p:nvSpPr>
        <p:spPr>
          <a:xfrm>
            <a:off x="0" y="94301"/>
            <a:ext cx="9144000" cy="830997"/>
          </a:xfrm>
          <a:prstGeom prst="rect">
            <a:avLst/>
          </a:prstGeom>
          <a:noFill/>
        </p:spPr>
        <p:txBody>
          <a:bodyPr wrap="square" rtlCol="0">
            <a:spAutoFit/>
          </a:bodyPr>
          <a:lstStyle/>
          <a:p>
            <a:pPr algn="ctr"/>
            <a:r>
              <a:rPr lang="en-US" sz="4800" dirty="0">
                <a:solidFill>
                  <a:srgbClr val="FF0000"/>
                </a:solidFill>
                <a:latin typeface="Apple Chancery"/>
                <a:cs typeface="Apple Chancery"/>
              </a:rPr>
              <a:t>Solution to Island Problem</a:t>
            </a:r>
            <a:endParaRPr lang="en-US" sz="3600" dirty="0">
              <a:solidFill>
                <a:srgbClr val="FF0000"/>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2.)</a:t>
            </a:r>
          </a:p>
        </p:txBody>
      </p:sp>
      <p:sp>
        <p:nvSpPr>
          <p:cNvPr id="9" name="TextBox 8"/>
          <p:cNvSpPr txBox="1"/>
          <p:nvPr/>
        </p:nvSpPr>
        <p:spPr>
          <a:xfrm>
            <a:off x="732156" y="2109997"/>
            <a:ext cx="8170543" cy="707886"/>
          </a:xfrm>
          <a:prstGeom prst="rect">
            <a:avLst/>
          </a:prstGeom>
          <a:noFill/>
        </p:spPr>
        <p:txBody>
          <a:bodyPr wrap="square" rtlCol="0">
            <a:spAutoFit/>
          </a:bodyPr>
          <a:lstStyle/>
          <a:p>
            <a:r>
              <a:rPr lang="en-US" sz="2000" dirty="0">
                <a:solidFill>
                  <a:srgbClr val="0000FF"/>
                </a:solidFill>
                <a:latin typeface="Apple Chancery"/>
                <a:cs typeface="Apple Chancery"/>
              </a:rPr>
              <a:t>The </a:t>
            </a:r>
            <a:r>
              <a:rPr lang="en-US" sz="2000" dirty="0">
                <a:solidFill>
                  <a:srgbClr val="FF0000"/>
                </a:solidFill>
                <a:latin typeface="Apple Chancery"/>
                <a:cs typeface="Apple Chancery"/>
              </a:rPr>
              <a:t>mass</a:t>
            </a:r>
            <a:r>
              <a:rPr lang="en-US" sz="2000" dirty="0">
                <a:solidFill>
                  <a:srgbClr val="0000FF"/>
                </a:solidFill>
                <a:latin typeface="Apple Chancery"/>
                <a:cs typeface="Apple Chancery"/>
              </a:rPr>
              <a:t> of each body </a:t>
            </a:r>
            <a:r>
              <a:rPr lang="en-US" sz="2000" dirty="0">
                <a:solidFill>
                  <a:srgbClr val="000000"/>
                </a:solidFill>
                <a:latin typeface="Times New Roman"/>
                <a:cs typeface="Times New Roman"/>
              </a:rPr>
              <a:t>(the bigger the mass, the larger the force required to stop the body in a given amount of time); and</a:t>
            </a:r>
            <a:endParaRPr lang="en-US" sz="2400" dirty="0">
              <a:latin typeface="Apple Chancery"/>
              <a:cs typeface="Apple Chancery"/>
            </a:endParaRPr>
          </a:p>
        </p:txBody>
      </p:sp>
      <p:sp>
        <p:nvSpPr>
          <p:cNvPr id="12" name="TextBox 11"/>
          <p:cNvSpPr txBox="1"/>
          <p:nvPr/>
        </p:nvSpPr>
        <p:spPr>
          <a:xfrm>
            <a:off x="732156" y="3030807"/>
            <a:ext cx="8170543" cy="707886"/>
          </a:xfrm>
          <a:prstGeom prst="rect">
            <a:avLst/>
          </a:prstGeom>
          <a:noFill/>
        </p:spPr>
        <p:txBody>
          <a:bodyPr wrap="square" rtlCol="0">
            <a:spAutoFit/>
          </a:bodyPr>
          <a:lstStyle/>
          <a:p>
            <a:r>
              <a:rPr lang="en-US" sz="2000" dirty="0">
                <a:solidFill>
                  <a:srgbClr val="0000FF"/>
                </a:solidFill>
                <a:latin typeface="Apple Chancery"/>
                <a:cs typeface="Apple Chancery"/>
              </a:rPr>
              <a:t>The body’s </a:t>
            </a:r>
            <a:r>
              <a:rPr lang="en-US" sz="2000" dirty="0">
                <a:solidFill>
                  <a:srgbClr val="FF0000"/>
                </a:solidFill>
                <a:latin typeface="Apple Chancery"/>
                <a:cs typeface="Apple Chancery"/>
              </a:rPr>
              <a:t>velocity</a:t>
            </a:r>
            <a:r>
              <a:rPr lang="en-US" sz="2000" dirty="0">
                <a:solidFill>
                  <a:srgbClr val="0000FF"/>
                </a:solidFill>
                <a:latin typeface="Apple Chancery"/>
                <a:cs typeface="Apple Chancery"/>
              </a:rPr>
              <a:t> </a:t>
            </a:r>
            <a:r>
              <a:rPr lang="en-US" sz="2000" dirty="0">
                <a:solidFill>
                  <a:srgbClr val="000000"/>
                </a:solidFill>
                <a:latin typeface="Times New Roman"/>
                <a:cs typeface="Times New Roman"/>
              </a:rPr>
              <a:t>(the faster the body is moving, the greater the force required to bring the body to a stop in a given amount of time);</a:t>
            </a:r>
            <a:endParaRPr lang="en-US" sz="2400" dirty="0">
              <a:latin typeface="Apple Chancery"/>
              <a:cs typeface="Apple Chancery"/>
            </a:endParaRPr>
          </a:p>
        </p:txBody>
      </p:sp>
    </p:spTree>
    <p:extLst>
      <p:ext uri="{BB962C8B-B14F-4D97-AF65-F5344CB8AC3E}">
        <p14:creationId xmlns:p14="http://schemas.microsoft.com/office/powerpoint/2010/main" val="7451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119701"/>
            <a:ext cx="9144000" cy="1323439"/>
          </a:xfrm>
          <a:prstGeom prst="rect">
            <a:avLst/>
          </a:prstGeom>
          <a:noFill/>
        </p:spPr>
        <p:txBody>
          <a:bodyPr wrap="square" rtlCol="0">
            <a:spAutoFit/>
          </a:bodyPr>
          <a:lstStyle/>
          <a:p>
            <a:pPr algn="ctr"/>
            <a:r>
              <a:rPr lang="en-US" sz="4000" dirty="0">
                <a:solidFill>
                  <a:srgbClr val="FF0000"/>
                </a:solidFill>
                <a:latin typeface="Apple Chancery"/>
                <a:cs typeface="Apple Chancery"/>
              </a:rPr>
              <a:t>CHAPTER  9:</a:t>
            </a:r>
          </a:p>
          <a:p>
            <a:pPr algn="ctr"/>
            <a:r>
              <a:rPr lang="en-US" sz="4000" dirty="0">
                <a:solidFill>
                  <a:srgbClr val="0000FF"/>
                </a:solidFill>
                <a:latin typeface="Apple Chancery"/>
                <a:cs typeface="Apple Chancery"/>
              </a:rPr>
              <a:t>Momentum</a:t>
            </a:r>
            <a:endParaRPr lang="en-US" sz="2800" dirty="0">
              <a:solidFill>
                <a:srgbClr val="0000FF"/>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3.)</a:t>
            </a:r>
          </a:p>
        </p:txBody>
      </p:sp>
      <p:sp>
        <p:nvSpPr>
          <p:cNvPr id="5" name="TextBox 4"/>
          <p:cNvSpPr txBox="1"/>
          <p:nvPr/>
        </p:nvSpPr>
        <p:spPr>
          <a:xfrm>
            <a:off x="274956" y="1456896"/>
            <a:ext cx="8754744" cy="2062103"/>
          </a:xfrm>
          <a:prstGeom prst="rect">
            <a:avLst/>
          </a:prstGeom>
          <a:noFill/>
        </p:spPr>
        <p:txBody>
          <a:bodyPr wrap="square" rtlCol="0">
            <a:spAutoFit/>
          </a:bodyPr>
          <a:lstStyle/>
          <a:p>
            <a:r>
              <a:rPr lang="en-US" sz="2800" dirty="0">
                <a:solidFill>
                  <a:srgbClr val="FF0000"/>
                </a:solidFill>
                <a:latin typeface="Apple Chancery"/>
                <a:cs typeface="Apple Chancery"/>
              </a:rPr>
              <a:t>When physicists </a:t>
            </a:r>
            <a:r>
              <a:rPr lang="en-US" sz="2000" dirty="0">
                <a:solidFill>
                  <a:srgbClr val="0000FF"/>
                </a:solidFill>
                <a:latin typeface="Times New Roman"/>
                <a:cs typeface="Times New Roman"/>
              </a:rPr>
              <a:t>run into a qualitative question </a:t>
            </a:r>
            <a:r>
              <a:rPr lang="en-US" sz="2000" dirty="0">
                <a:solidFill>
                  <a:srgbClr val="000000"/>
                </a:solidFill>
                <a:latin typeface="Times New Roman"/>
                <a:cs typeface="Times New Roman"/>
              </a:rPr>
              <a:t>like the one posed in the Island Series question, they will often </a:t>
            </a:r>
            <a:r>
              <a:rPr lang="en-US" sz="2000" dirty="0">
                <a:solidFill>
                  <a:srgbClr val="FF0000"/>
                </a:solidFill>
                <a:latin typeface="Times New Roman"/>
                <a:cs typeface="Times New Roman"/>
              </a:rPr>
              <a:t>take</a:t>
            </a:r>
            <a:r>
              <a:rPr lang="en-US" sz="2000" dirty="0">
                <a:solidFill>
                  <a:srgbClr val="000000"/>
                </a:solidFill>
                <a:latin typeface="Times New Roman"/>
                <a:cs typeface="Times New Roman"/>
              </a:rPr>
              <a:t> the </a:t>
            </a:r>
            <a:r>
              <a:rPr lang="en-US" sz="2000" dirty="0">
                <a:solidFill>
                  <a:srgbClr val="FF0000"/>
                </a:solidFill>
                <a:latin typeface="Times New Roman"/>
                <a:cs typeface="Times New Roman"/>
              </a:rPr>
              <a:t>parameters</a:t>
            </a:r>
            <a:r>
              <a:rPr lang="en-US" sz="2000" dirty="0">
                <a:solidFill>
                  <a:srgbClr val="000000"/>
                </a:solidFill>
                <a:latin typeface="Times New Roman"/>
                <a:cs typeface="Times New Roman"/>
              </a:rPr>
              <a:t> that are key to understanding the solution to the problem and </a:t>
            </a:r>
            <a:r>
              <a:rPr lang="en-US" sz="2000" dirty="0">
                <a:solidFill>
                  <a:srgbClr val="FF0000"/>
                </a:solidFill>
                <a:latin typeface="Times New Roman"/>
                <a:cs typeface="Times New Roman"/>
              </a:rPr>
              <a:t>multiply them together </a:t>
            </a:r>
            <a:r>
              <a:rPr lang="en-US" sz="2000" dirty="0">
                <a:solidFill>
                  <a:srgbClr val="000000"/>
                </a:solidFill>
                <a:latin typeface="Times New Roman"/>
                <a:cs typeface="Times New Roman"/>
              </a:rPr>
              <a:t>to get an overall governing relationship (that is, after all, where the idea of </a:t>
            </a:r>
            <a:r>
              <a:rPr lang="en-US" sz="2000" i="1" dirty="0">
                <a:solidFill>
                  <a:srgbClr val="000000"/>
                </a:solidFill>
                <a:latin typeface="Times New Roman"/>
                <a:cs typeface="Times New Roman"/>
              </a:rPr>
              <a:t>work</a:t>
            </a:r>
            <a:r>
              <a:rPr lang="en-US" sz="2000" dirty="0">
                <a:solidFill>
                  <a:srgbClr val="000000"/>
                </a:solidFill>
                <a:latin typeface="Times New Roman"/>
                <a:cs typeface="Times New Roman"/>
              </a:rPr>
              <a:t> came from).  The idea is that if that quantity is large, the phenomenon being examined will be pronounced, and if small, not so much.</a:t>
            </a:r>
            <a:endParaRPr lang="en-US" sz="2400" dirty="0">
              <a:latin typeface="Apple Chancery"/>
              <a:cs typeface="Apple Chancery"/>
            </a:endParaRPr>
          </a:p>
        </p:txBody>
      </p:sp>
      <p:sp>
        <p:nvSpPr>
          <p:cNvPr id="7" name="TextBox 6"/>
          <p:cNvSpPr txBox="1"/>
          <p:nvPr/>
        </p:nvSpPr>
        <p:spPr>
          <a:xfrm>
            <a:off x="274956" y="3535831"/>
            <a:ext cx="8754744" cy="523220"/>
          </a:xfrm>
          <a:prstGeom prst="rect">
            <a:avLst/>
          </a:prstGeom>
          <a:noFill/>
        </p:spPr>
        <p:txBody>
          <a:bodyPr wrap="square" rtlCol="0">
            <a:spAutoFit/>
          </a:bodyPr>
          <a:lstStyle/>
          <a:p>
            <a:r>
              <a:rPr lang="en-US" sz="2800" dirty="0">
                <a:solidFill>
                  <a:srgbClr val="0000FF"/>
                </a:solidFill>
                <a:latin typeface="Apple Chancery"/>
                <a:cs typeface="Apple Chancery"/>
              </a:rPr>
              <a:t>In this case</a:t>
            </a:r>
            <a:r>
              <a:rPr lang="en-US" sz="2000" dirty="0">
                <a:solidFill>
                  <a:srgbClr val="0000FF"/>
                </a:solidFill>
                <a:latin typeface="Apple Chancery"/>
                <a:cs typeface="Apple Chancery"/>
              </a:rPr>
              <a:t>, </a:t>
            </a:r>
            <a:r>
              <a:rPr lang="en-US" sz="2000" dirty="0">
                <a:solidFill>
                  <a:srgbClr val="000000"/>
                </a:solidFill>
                <a:latin typeface="Times New Roman"/>
                <a:cs typeface="Times New Roman"/>
              </a:rPr>
              <a:t>the </a:t>
            </a:r>
            <a:r>
              <a:rPr lang="en-US" sz="2000" dirty="0">
                <a:solidFill>
                  <a:srgbClr val="0000FF"/>
                </a:solidFill>
                <a:latin typeface="Times New Roman"/>
                <a:cs typeface="Times New Roman"/>
              </a:rPr>
              <a:t>product </a:t>
            </a:r>
            <a:r>
              <a:rPr lang="en-US" sz="2000" dirty="0">
                <a:latin typeface="Times New Roman"/>
                <a:cs typeface="Times New Roman"/>
              </a:rPr>
              <a:t>of the </a:t>
            </a:r>
            <a:r>
              <a:rPr lang="en-US" sz="2000" dirty="0">
                <a:solidFill>
                  <a:srgbClr val="0000FF"/>
                </a:solidFill>
                <a:latin typeface="Times New Roman"/>
                <a:cs typeface="Times New Roman"/>
              </a:rPr>
              <a:t>mass and velocity </a:t>
            </a:r>
            <a:r>
              <a:rPr lang="en-US" sz="2000" dirty="0">
                <a:solidFill>
                  <a:srgbClr val="000000"/>
                </a:solidFill>
                <a:latin typeface="Times New Roman"/>
                <a:cs typeface="Times New Roman"/>
              </a:rPr>
              <a:t>produces a </a:t>
            </a:r>
            <a:r>
              <a:rPr lang="en-US" sz="2000" dirty="0">
                <a:solidFill>
                  <a:srgbClr val="FF0000"/>
                </a:solidFill>
                <a:latin typeface="Times New Roman"/>
                <a:cs typeface="Times New Roman"/>
              </a:rPr>
              <a:t>vector </a:t>
            </a:r>
          </a:p>
        </p:txBody>
      </p:sp>
      <p:graphicFrame>
        <p:nvGraphicFramePr>
          <p:cNvPr id="10" name="Object 9"/>
          <p:cNvGraphicFramePr>
            <a:graphicFrameLocks noChangeAspect="1"/>
          </p:cNvGraphicFramePr>
          <p:nvPr/>
        </p:nvGraphicFramePr>
        <p:xfrm>
          <a:off x="3552825" y="4151313"/>
          <a:ext cx="1157288" cy="500062"/>
        </p:xfrm>
        <a:graphic>
          <a:graphicData uri="http://schemas.openxmlformats.org/presentationml/2006/ole">
            <mc:AlternateContent xmlns:mc="http://schemas.openxmlformats.org/markup-compatibility/2006">
              <mc:Choice xmlns:v="urn:schemas-microsoft-com:vml" Requires="v">
                <p:oleObj spid="_x0000_s1032" name="Equation" r:id="rId3" imgW="469900" imgH="203200" progId="Equation.DSMT4">
                  <p:embed/>
                </p:oleObj>
              </mc:Choice>
              <mc:Fallback>
                <p:oleObj name="Equation" r:id="rId3" imgW="469900" imgH="203200" progId="Equation.DSMT4">
                  <p:embed/>
                  <p:pic>
                    <p:nvPicPr>
                      <p:cNvPr id="10" name="Object 9"/>
                      <p:cNvPicPr/>
                      <p:nvPr/>
                    </p:nvPicPr>
                    <p:blipFill>
                      <a:blip r:embed="rId4"/>
                      <a:stretch>
                        <a:fillRect/>
                      </a:stretch>
                    </p:blipFill>
                    <p:spPr>
                      <a:xfrm>
                        <a:off x="3552825" y="4151313"/>
                        <a:ext cx="1157288" cy="500062"/>
                      </a:xfrm>
                      <a:prstGeom prst="rect">
                        <a:avLst/>
                      </a:prstGeom>
                    </p:spPr>
                  </p:pic>
                </p:oleObj>
              </mc:Fallback>
            </mc:AlternateContent>
          </a:graphicData>
        </a:graphic>
      </p:graphicFrame>
      <p:sp>
        <p:nvSpPr>
          <p:cNvPr id="11" name="TextBox 10"/>
          <p:cNvSpPr txBox="1"/>
          <p:nvPr/>
        </p:nvSpPr>
        <p:spPr>
          <a:xfrm>
            <a:off x="274956" y="4616244"/>
            <a:ext cx="8754744" cy="584776"/>
          </a:xfrm>
          <a:prstGeom prst="rect">
            <a:avLst/>
          </a:prstGeom>
          <a:noFill/>
        </p:spPr>
        <p:txBody>
          <a:bodyPr wrap="square" rtlCol="0">
            <a:spAutoFit/>
          </a:bodyPr>
          <a:lstStyle/>
          <a:p>
            <a:r>
              <a:rPr lang="en-US" sz="2000" dirty="0">
                <a:solidFill>
                  <a:srgbClr val="000000"/>
                </a:solidFill>
                <a:latin typeface="Times New Roman"/>
                <a:cs typeface="Times New Roman"/>
              </a:rPr>
              <a:t>called </a:t>
            </a:r>
            <a:r>
              <a:rPr lang="en-US" sz="3200" dirty="0">
                <a:solidFill>
                  <a:srgbClr val="FF0000"/>
                </a:solidFill>
                <a:latin typeface="Apple Chancery"/>
                <a:cs typeface="Apple Chancery"/>
              </a:rPr>
              <a:t>MOMENTUM</a:t>
            </a:r>
            <a:r>
              <a:rPr lang="en-US" sz="2000" dirty="0">
                <a:solidFill>
                  <a:srgbClr val="000000"/>
                </a:solidFill>
                <a:latin typeface="Times New Roman"/>
                <a:cs typeface="Times New Roman"/>
              </a:rPr>
              <a:t>. </a:t>
            </a:r>
            <a:endParaRPr lang="en-US" sz="2400" dirty="0">
              <a:latin typeface="Apple Chancery"/>
              <a:cs typeface="Apple Chancery"/>
            </a:endParaRPr>
          </a:p>
        </p:txBody>
      </p:sp>
      <p:sp>
        <p:nvSpPr>
          <p:cNvPr id="13" name="TextBox 12"/>
          <p:cNvSpPr txBox="1"/>
          <p:nvPr/>
        </p:nvSpPr>
        <p:spPr>
          <a:xfrm>
            <a:off x="274956" y="5390031"/>
            <a:ext cx="8284843" cy="707886"/>
          </a:xfrm>
          <a:prstGeom prst="rect">
            <a:avLst/>
          </a:prstGeom>
          <a:noFill/>
        </p:spPr>
        <p:txBody>
          <a:bodyPr wrap="square" rtlCol="0">
            <a:spAutoFit/>
          </a:bodyPr>
          <a:lstStyle/>
          <a:p>
            <a:r>
              <a:rPr lang="en-US" sz="2000" dirty="0">
                <a:solidFill>
                  <a:srgbClr val="0000FF"/>
                </a:solidFill>
                <a:latin typeface="Apple Chancery"/>
                <a:cs typeface="Apple Chancery"/>
              </a:rPr>
              <a:t>Kindly notice </a:t>
            </a:r>
            <a:r>
              <a:rPr lang="en-US" sz="2000" dirty="0">
                <a:solidFill>
                  <a:srgbClr val="000000"/>
                </a:solidFill>
                <a:latin typeface="Times New Roman"/>
                <a:cs typeface="Times New Roman"/>
              </a:rPr>
              <a:t>that this relationship is really </a:t>
            </a:r>
            <a:r>
              <a:rPr lang="en-US" sz="2000" i="1" dirty="0">
                <a:solidFill>
                  <a:srgbClr val="000000"/>
                </a:solidFill>
                <a:latin typeface="Times New Roman"/>
                <a:cs typeface="Times New Roman"/>
              </a:rPr>
              <a:t>three </a:t>
            </a:r>
            <a:r>
              <a:rPr lang="en-US" sz="2000" dirty="0">
                <a:solidFill>
                  <a:srgbClr val="000000"/>
                </a:solidFill>
                <a:latin typeface="Times New Roman"/>
                <a:cs typeface="Times New Roman"/>
              </a:rPr>
              <a:t>equations in one— it denotes momentum in the x-direction, in the y-direction and in the z-direction.</a:t>
            </a:r>
            <a:endParaRPr lang="en-US" sz="2000" dirty="0">
              <a:solidFill>
                <a:srgbClr val="FF0000"/>
              </a:solidFill>
              <a:latin typeface="Times New Roman"/>
              <a:cs typeface="Times New Roman"/>
            </a:endParaRPr>
          </a:p>
        </p:txBody>
      </p:sp>
    </p:spTree>
    <p:extLst>
      <p:ext uri="{BB962C8B-B14F-4D97-AF65-F5344CB8AC3E}">
        <p14:creationId xmlns:p14="http://schemas.microsoft.com/office/powerpoint/2010/main" val="336308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6056" y="329838"/>
            <a:ext cx="8754744" cy="830997"/>
          </a:xfrm>
          <a:prstGeom prst="rect">
            <a:avLst/>
          </a:prstGeom>
          <a:noFill/>
        </p:spPr>
        <p:txBody>
          <a:bodyPr wrap="square" rtlCol="0">
            <a:spAutoFit/>
          </a:bodyPr>
          <a:lstStyle/>
          <a:p>
            <a:r>
              <a:rPr lang="en-US" sz="2800" dirty="0">
                <a:solidFill>
                  <a:srgbClr val="FF0000"/>
                </a:solidFill>
                <a:latin typeface="Apple Chancery"/>
                <a:cs typeface="Apple Chancery"/>
              </a:rPr>
              <a:t>Interestingly, Newton </a:t>
            </a:r>
            <a:r>
              <a:rPr lang="en-US" sz="2000" dirty="0">
                <a:solidFill>
                  <a:srgbClr val="000000"/>
                </a:solidFill>
                <a:latin typeface="Times New Roman"/>
                <a:cs typeface="Times New Roman"/>
              </a:rPr>
              <a:t>didn’t originally write his </a:t>
            </a:r>
            <a:r>
              <a:rPr lang="en-US" sz="2000" i="1" dirty="0">
                <a:solidFill>
                  <a:srgbClr val="0000FF"/>
                </a:solidFill>
                <a:latin typeface="Times New Roman"/>
                <a:cs typeface="Times New Roman"/>
              </a:rPr>
              <a:t>second law </a:t>
            </a:r>
            <a:r>
              <a:rPr lang="en-US" sz="2000" dirty="0">
                <a:solidFill>
                  <a:srgbClr val="000000"/>
                </a:solidFill>
                <a:latin typeface="Times New Roman"/>
                <a:cs typeface="Times New Roman"/>
              </a:rPr>
              <a:t>as                , he wrote it as:</a:t>
            </a:r>
            <a:endParaRPr lang="en-US" sz="2400" dirty="0">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4.)</a:t>
            </a:r>
          </a:p>
        </p:txBody>
      </p:sp>
      <p:sp>
        <p:nvSpPr>
          <p:cNvPr id="7" name="TextBox 6"/>
          <p:cNvSpPr txBox="1"/>
          <p:nvPr/>
        </p:nvSpPr>
        <p:spPr>
          <a:xfrm>
            <a:off x="186056" y="1770531"/>
            <a:ext cx="8754744" cy="400110"/>
          </a:xfrm>
          <a:prstGeom prst="rect">
            <a:avLst/>
          </a:prstGeom>
          <a:noFill/>
        </p:spPr>
        <p:txBody>
          <a:bodyPr wrap="square" rtlCol="0">
            <a:spAutoFit/>
          </a:bodyPr>
          <a:lstStyle/>
          <a:p>
            <a:r>
              <a:rPr lang="en-US" sz="2000" dirty="0">
                <a:solidFill>
                  <a:srgbClr val="0000FF"/>
                </a:solidFill>
                <a:latin typeface="Apple Chancery"/>
                <a:cs typeface="Apple Chancery"/>
              </a:rPr>
              <a:t>Taking that derivative </a:t>
            </a:r>
            <a:r>
              <a:rPr lang="en-US" sz="2000" dirty="0">
                <a:solidFill>
                  <a:srgbClr val="000000"/>
                </a:solidFill>
                <a:latin typeface="Times New Roman"/>
                <a:cs typeface="Times New Roman"/>
              </a:rPr>
              <a:t>yields:</a:t>
            </a:r>
            <a:endParaRPr lang="en-US" sz="2400" dirty="0">
              <a:latin typeface="Apple Chancery"/>
              <a:cs typeface="Apple Chancery"/>
            </a:endParaRPr>
          </a:p>
        </p:txBody>
      </p:sp>
      <p:graphicFrame>
        <p:nvGraphicFramePr>
          <p:cNvPr id="11" name="Object 10"/>
          <p:cNvGraphicFramePr>
            <a:graphicFrameLocks noChangeAspect="1"/>
          </p:cNvGraphicFramePr>
          <p:nvPr/>
        </p:nvGraphicFramePr>
        <p:xfrm>
          <a:off x="7699833" y="394191"/>
          <a:ext cx="995362" cy="384175"/>
        </p:xfrm>
        <a:graphic>
          <a:graphicData uri="http://schemas.openxmlformats.org/presentationml/2006/ole">
            <mc:AlternateContent xmlns:mc="http://schemas.openxmlformats.org/markup-compatibility/2006">
              <mc:Choice xmlns:v="urn:schemas-microsoft-com:vml" Requires="v">
                <p:oleObj spid="_x0000_s2084" name="Equation" r:id="rId3" imgW="596900" imgH="228600" progId="Equation.DSMT4">
                  <p:embed/>
                </p:oleObj>
              </mc:Choice>
              <mc:Fallback>
                <p:oleObj name="Equation" r:id="rId3" imgW="596900" imgH="228600" progId="Equation.DSMT4">
                  <p:embed/>
                  <p:pic>
                    <p:nvPicPr>
                      <p:cNvPr id="11" name="Object 10"/>
                      <p:cNvPicPr/>
                      <p:nvPr/>
                    </p:nvPicPr>
                    <p:blipFill>
                      <a:blip r:embed="rId4"/>
                      <a:stretch>
                        <a:fillRect/>
                      </a:stretch>
                    </p:blipFill>
                    <p:spPr>
                      <a:xfrm>
                        <a:off x="7699833" y="394191"/>
                        <a:ext cx="995362" cy="384175"/>
                      </a:xfrm>
                      <a:prstGeom prst="rect">
                        <a:avLst/>
                      </a:prstGeom>
                    </p:spPr>
                  </p:pic>
                </p:oleObj>
              </mc:Fallback>
            </mc:AlternateContent>
          </a:graphicData>
        </a:graphic>
      </p:graphicFrame>
      <p:graphicFrame>
        <p:nvGraphicFramePr>
          <p:cNvPr id="12" name="Object 11"/>
          <p:cNvGraphicFramePr>
            <a:graphicFrameLocks noChangeAspect="1"/>
          </p:cNvGraphicFramePr>
          <p:nvPr/>
        </p:nvGraphicFramePr>
        <p:xfrm>
          <a:off x="3484563" y="1071935"/>
          <a:ext cx="974725" cy="661988"/>
        </p:xfrm>
        <a:graphic>
          <a:graphicData uri="http://schemas.openxmlformats.org/presentationml/2006/ole">
            <mc:AlternateContent xmlns:mc="http://schemas.openxmlformats.org/markup-compatibility/2006">
              <mc:Choice xmlns:v="urn:schemas-microsoft-com:vml" Requires="v">
                <p:oleObj spid="_x0000_s2085" name="Equation" r:id="rId5" imgW="584200" imgH="393700" progId="Equation.DSMT4">
                  <p:embed/>
                </p:oleObj>
              </mc:Choice>
              <mc:Fallback>
                <p:oleObj name="Equation" r:id="rId5" imgW="584200" imgH="393700" progId="Equation.DSMT4">
                  <p:embed/>
                  <p:pic>
                    <p:nvPicPr>
                      <p:cNvPr id="12" name="Object 11"/>
                      <p:cNvPicPr/>
                      <p:nvPr/>
                    </p:nvPicPr>
                    <p:blipFill>
                      <a:blip r:embed="rId6"/>
                      <a:stretch>
                        <a:fillRect/>
                      </a:stretch>
                    </p:blipFill>
                    <p:spPr>
                      <a:xfrm>
                        <a:off x="3484563" y="1071935"/>
                        <a:ext cx="974725" cy="661988"/>
                      </a:xfrm>
                      <a:prstGeom prst="rect">
                        <a:avLst/>
                      </a:prstGeom>
                    </p:spPr>
                  </p:pic>
                </p:oleObj>
              </mc:Fallback>
            </mc:AlternateContent>
          </a:graphicData>
        </a:graphic>
      </p:graphicFrame>
      <p:graphicFrame>
        <p:nvGraphicFramePr>
          <p:cNvPr id="13" name="Object 12"/>
          <p:cNvGraphicFramePr>
            <a:graphicFrameLocks noChangeAspect="1"/>
          </p:cNvGraphicFramePr>
          <p:nvPr/>
        </p:nvGraphicFramePr>
        <p:xfrm>
          <a:off x="3160713" y="2192338"/>
          <a:ext cx="1928812" cy="1366837"/>
        </p:xfrm>
        <a:graphic>
          <a:graphicData uri="http://schemas.openxmlformats.org/presentationml/2006/ole">
            <mc:AlternateContent xmlns:mc="http://schemas.openxmlformats.org/markup-compatibility/2006">
              <mc:Choice xmlns:v="urn:schemas-microsoft-com:vml" Requires="v">
                <p:oleObj spid="_x0000_s2086" name="Equation" r:id="rId7" imgW="1155700" imgH="812800" progId="Equation.DSMT4">
                  <p:embed/>
                </p:oleObj>
              </mc:Choice>
              <mc:Fallback>
                <p:oleObj name="Equation" r:id="rId7" imgW="1155700" imgH="812800" progId="Equation.DSMT4">
                  <p:embed/>
                  <p:pic>
                    <p:nvPicPr>
                      <p:cNvPr id="13" name="Object 12"/>
                      <p:cNvPicPr/>
                      <p:nvPr/>
                    </p:nvPicPr>
                    <p:blipFill>
                      <a:blip r:embed="rId8"/>
                      <a:stretch>
                        <a:fillRect/>
                      </a:stretch>
                    </p:blipFill>
                    <p:spPr>
                      <a:xfrm>
                        <a:off x="3160713" y="2192338"/>
                        <a:ext cx="1928812" cy="1366837"/>
                      </a:xfrm>
                      <a:prstGeom prst="rect">
                        <a:avLst/>
                      </a:prstGeom>
                    </p:spPr>
                  </p:pic>
                </p:oleObj>
              </mc:Fallback>
            </mc:AlternateContent>
          </a:graphicData>
        </a:graphic>
      </p:graphicFrame>
      <p:sp>
        <p:nvSpPr>
          <p:cNvPr id="14" name="TextBox 13"/>
          <p:cNvSpPr txBox="1"/>
          <p:nvPr/>
        </p:nvSpPr>
        <p:spPr>
          <a:xfrm>
            <a:off x="186056" y="3624731"/>
            <a:ext cx="8754744" cy="1938992"/>
          </a:xfrm>
          <a:prstGeom prst="rect">
            <a:avLst/>
          </a:prstGeom>
          <a:noFill/>
        </p:spPr>
        <p:txBody>
          <a:bodyPr wrap="square" rtlCol="0">
            <a:spAutoFit/>
          </a:bodyPr>
          <a:lstStyle/>
          <a:p>
            <a:r>
              <a:rPr lang="en-US" sz="2000" dirty="0">
                <a:solidFill>
                  <a:srgbClr val="FF0000"/>
                </a:solidFill>
                <a:latin typeface="Apple Chancery"/>
                <a:cs typeface="Apple Chancery"/>
              </a:rPr>
              <a:t>The first part </a:t>
            </a:r>
            <a:r>
              <a:rPr lang="en-US" sz="2000" dirty="0">
                <a:solidFill>
                  <a:srgbClr val="000000"/>
                </a:solidFill>
                <a:latin typeface="Times New Roman"/>
                <a:cs typeface="Times New Roman"/>
              </a:rPr>
              <a:t>relates </a:t>
            </a:r>
            <a:r>
              <a:rPr lang="en-US" sz="2000" i="1" dirty="0">
                <a:solidFill>
                  <a:srgbClr val="0000FF"/>
                </a:solidFill>
                <a:latin typeface="Times New Roman"/>
                <a:cs typeface="Times New Roman"/>
              </a:rPr>
              <a:t>force</a:t>
            </a:r>
            <a:r>
              <a:rPr lang="en-US" sz="2000" dirty="0">
                <a:solidFill>
                  <a:srgbClr val="0000FF"/>
                </a:solidFill>
                <a:latin typeface="Times New Roman"/>
                <a:cs typeface="Times New Roman"/>
              </a:rPr>
              <a:t> </a:t>
            </a:r>
            <a:r>
              <a:rPr lang="en-US" sz="2000" dirty="0">
                <a:solidFill>
                  <a:srgbClr val="000000"/>
                </a:solidFill>
                <a:latin typeface="Times New Roman"/>
                <a:cs typeface="Times New Roman"/>
              </a:rPr>
              <a:t>to the </a:t>
            </a:r>
            <a:r>
              <a:rPr lang="en-US" sz="2000" i="1" dirty="0">
                <a:solidFill>
                  <a:srgbClr val="0000FF"/>
                </a:solidFill>
                <a:latin typeface="Times New Roman"/>
                <a:cs typeface="Times New Roman"/>
              </a:rPr>
              <a:t>acceleration of the object</a:t>
            </a:r>
            <a:r>
              <a:rPr lang="en-US" sz="2000" dirty="0">
                <a:solidFill>
                  <a:srgbClr val="000000"/>
                </a:solidFill>
                <a:latin typeface="Times New Roman"/>
                <a:cs typeface="Times New Roman"/>
              </a:rPr>
              <a:t>.  It just equals       .</a:t>
            </a:r>
            <a:r>
              <a:rPr lang="en-US" sz="2000" i="1" dirty="0">
                <a:solidFill>
                  <a:srgbClr val="000000"/>
                </a:solidFill>
                <a:latin typeface="Times New Roman"/>
                <a:cs typeface="Times New Roman"/>
              </a:rPr>
              <a:t>  </a:t>
            </a:r>
            <a:r>
              <a:rPr lang="en-US" sz="2000" dirty="0">
                <a:latin typeface="Times New Roman"/>
                <a:cs typeface="Times New Roman"/>
              </a:rPr>
              <a:t>The</a:t>
            </a:r>
            <a:r>
              <a:rPr lang="en-US" sz="2000" dirty="0">
                <a:solidFill>
                  <a:srgbClr val="FF0000"/>
                </a:solidFill>
                <a:latin typeface="Times New Roman"/>
                <a:cs typeface="Times New Roman"/>
              </a:rPr>
              <a:t> second part </a:t>
            </a:r>
            <a:r>
              <a:rPr lang="en-US" sz="2000" dirty="0">
                <a:solidFill>
                  <a:srgbClr val="000000"/>
                </a:solidFill>
                <a:latin typeface="Times New Roman"/>
                <a:cs typeface="Times New Roman"/>
              </a:rPr>
              <a:t>is related to how </a:t>
            </a:r>
            <a:r>
              <a:rPr lang="en-US" sz="2000" i="1" dirty="0">
                <a:solidFill>
                  <a:srgbClr val="0000FF"/>
                </a:solidFill>
                <a:latin typeface="Times New Roman"/>
                <a:cs typeface="Times New Roman"/>
              </a:rPr>
              <a:t>force</a:t>
            </a:r>
            <a:r>
              <a:rPr lang="en-US" sz="2000" dirty="0">
                <a:solidFill>
                  <a:srgbClr val="000000"/>
                </a:solidFill>
                <a:latin typeface="Times New Roman"/>
                <a:cs typeface="Times New Roman"/>
              </a:rPr>
              <a:t> </a:t>
            </a:r>
            <a:r>
              <a:rPr lang="en-US" sz="2000" i="1" dirty="0">
                <a:solidFill>
                  <a:srgbClr val="0000FF"/>
                </a:solidFill>
                <a:latin typeface="Times New Roman"/>
                <a:cs typeface="Times New Roman"/>
              </a:rPr>
              <a:t>is</a:t>
            </a:r>
            <a:r>
              <a:rPr lang="en-US" sz="2000" dirty="0">
                <a:solidFill>
                  <a:srgbClr val="0000FF"/>
                </a:solidFill>
                <a:latin typeface="Times New Roman"/>
                <a:cs typeface="Times New Roman"/>
              </a:rPr>
              <a:t> </a:t>
            </a:r>
            <a:r>
              <a:rPr lang="en-US" sz="2000" i="1" dirty="0">
                <a:solidFill>
                  <a:srgbClr val="0000FF"/>
                </a:solidFill>
                <a:latin typeface="Times New Roman"/>
                <a:cs typeface="Times New Roman"/>
              </a:rPr>
              <a:t>required</a:t>
            </a:r>
            <a:r>
              <a:rPr lang="en-US" sz="2000" dirty="0">
                <a:solidFill>
                  <a:srgbClr val="000000"/>
                </a:solidFill>
                <a:latin typeface="Times New Roman"/>
                <a:cs typeface="Times New Roman"/>
              </a:rPr>
              <a:t> to deal with situations in which the </a:t>
            </a:r>
            <a:r>
              <a:rPr lang="en-US" sz="2000" i="1" dirty="0">
                <a:solidFill>
                  <a:srgbClr val="0000FF"/>
                </a:solidFill>
                <a:latin typeface="Times New Roman"/>
                <a:cs typeface="Times New Roman"/>
              </a:rPr>
              <a:t>mass </a:t>
            </a:r>
            <a:r>
              <a:rPr lang="en-US" sz="2000" dirty="0">
                <a:solidFill>
                  <a:srgbClr val="000000"/>
                </a:solidFill>
                <a:latin typeface="Times New Roman"/>
                <a:cs typeface="Times New Roman"/>
              </a:rPr>
              <a:t>of a moving object </a:t>
            </a:r>
            <a:r>
              <a:rPr lang="en-US" sz="2000" i="1" dirty="0">
                <a:solidFill>
                  <a:srgbClr val="0000FF"/>
                </a:solidFill>
                <a:latin typeface="Times New Roman"/>
                <a:cs typeface="Times New Roman"/>
              </a:rPr>
              <a:t>changes</a:t>
            </a:r>
            <a:r>
              <a:rPr lang="en-US" sz="2000" dirty="0">
                <a:solidFill>
                  <a:srgbClr val="000000"/>
                </a:solidFill>
                <a:latin typeface="Times New Roman"/>
                <a:cs typeface="Times New Roman"/>
              </a:rPr>
              <a:t>.  An example of such situations might be a rocket whose mass is changing as it burns fuel upon lift-off, or possibly a dump truck that is being loaded with gravel as it moves.  As problems like that are not generally addressed in classes like this, we end up with Newton’s Second Law looking like:</a:t>
            </a:r>
            <a:endParaRPr lang="en-US" sz="2400" dirty="0">
              <a:latin typeface="Apple Chancery"/>
              <a:cs typeface="Apple Chancery"/>
            </a:endParaRPr>
          </a:p>
        </p:txBody>
      </p:sp>
      <p:graphicFrame>
        <p:nvGraphicFramePr>
          <p:cNvPr id="15" name="Object 14"/>
          <p:cNvGraphicFramePr>
            <a:graphicFrameLocks noChangeAspect="1"/>
          </p:cNvGraphicFramePr>
          <p:nvPr/>
        </p:nvGraphicFramePr>
        <p:xfrm>
          <a:off x="7802564" y="3677119"/>
          <a:ext cx="401637" cy="277813"/>
        </p:xfrm>
        <a:graphic>
          <a:graphicData uri="http://schemas.openxmlformats.org/presentationml/2006/ole">
            <mc:AlternateContent xmlns:mc="http://schemas.openxmlformats.org/markup-compatibility/2006">
              <mc:Choice xmlns:v="urn:schemas-microsoft-com:vml" Requires="v">
                <p:oleObj spid="_x0000_s2087" name="Equation" r:id="rId9" imgW="241300" imgH="165100" progId="Equation.DSMT4">
                  <p:embed/>
                </p:oleObj>
              </mc:Choice>
              <mc:Fallback>
                <p:oleObj name="Equation" r:id="rId9" imgW="241300" imgH="165100" progId="Equation.DSMT4">
                  <p:embed/>
                  <p:pic>
                    <p:nvPicPr>
                      <p:cNvPr id="15" name="Object 14"/>
                      <p:cNvPicPr/>
                      <p:nvPr/>
                    </p:nvPicPr>
                    <p:blipFill>
                      <a:blip r:embed="rId10"/>
                      <a:stretch>
                        <a:fillRect/>
                      </a:stretch>
                    </p:blipFill>
                    <p:spPr>
                      <a:xfrm>
                        <a:off x="7802564" y="3677119"/>
                        <a:ext cx="401637" cy="277813"/>
                      </a:xfrm>
                      <a:prstGeom prst="rect">
                        <a:avLst/>
                      </a:prstGeom>
                    </p:spPr>
                  </p:pic>
                </p:oleObj>
              </mc:Fallback>
            </mc:AlternateContent>
          </a:graphicData>
        </a:graphic>
      </p:graphicFrame>
      <p:graphicFrame>
        <p:nvGraphicFramePr>
          <p:cNvPr id="18" name="Object 17"/>
          <p:cNvGraphicFramePr>
            <a:graphicFrameLocks noChangeAspect="1"/>
          </p:cNvGraphicFramePr>
          <p:nvPr/>
        </p:nvGraphicFramePr>
        <p:xfrm>
          <a:off x="3484563" y="5627223"/>
          <a:ext cx="1758950" cy="661987"/>
        </p:xfrm>
        <a:graphic>
          <a:graphicData uri="http://schemas.openxmlformats.org/presentationml/2006/ole">
            <mc:AlternateContent xmlns:mc="http://schemas.openxmlformats.org/markup-compatibility/2006">
              <mc:Choice xmlns:v="urn:schemas-microsoft-com:vml" Requires="v">
                <p:oleObj spid="_x0000_s2088" name="Equation" r:id="rId11" imgW="1054100" imgH="393700" progId="Equation.DSMT4">
                  <p:embed/>
                </p:oleObj>
              </mc:Choice>
              <mc:Fallback>
                <p:oleObj name="Equation" r:id="rId11" imgW="1054100" imgH="393700" progId="Equation.DSMT4">
                  <p:embed/>
                  <p:pic>
                    <p:nvPicPr>
                      <p:cNvPr id="18" name="Object 17"/>
                      <p:cNvPicPr/>
                      <p:nvPr/>
                    </p:nvPicPr>
                    <p:blipFill>
                      <a:blip r:embed="rId12"/>
                      <a:stretch>
                        <a:fillRect/>
                      </a:stretch>
                    </p:blipFill>
                    <p:spPr>
                      <a:xfrm>
                        <a:off x="3484563" y="5627223"/>
                        <a:ext cx="1758950" cy="661987"/>
                      </a:xfrm>
                      <a:prstGeom prst="rect">
                        <a:avLst/>
                      </a:prstGeom>
                    </p:spPr>
                  </p:pic>
                </p:oleObj>
              </mc:Fallback>
            </mc:AlternateContent>
          </a:graphicData>
        </a:graphic>
      </p:graphicFrame>
    </p:spTree>
    <p:extLst>
      <p:ext uri="{BB962C8B-B14F-4D97-AF65-F5344CB8AC3E}">
        <p14:creationId xmlns:p14="http://schemas.microsoft.com/office/powerpoint/2010/main" val="30905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dissolve">
                                      <p:cBhvr>
                                        <p:cTn id="20" dur="500"/>
                                        <p:tgtEl>
                                          <p:spTgt spid="14"/>
                                        </p:tgtEl>
                                      </p:cBhvr>
                                    </p:animEffect>
                                  </p:childTnLst>
                                </p:cTn>
                              </p:par>
                              <p:par>
                                <p:cTn id="21" presetID="9"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dissolve">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579756" y="5758498"/>
            <a:ext cx="8208644" cy="400110"/>
          </a:xfrm>
          <a:prstGeom prst="rect">
            <a:avLst/>
          </a:prstGeom>
          <a:noFill/>
        </p:spPr>
        <p:txBody>
          <a:bodyPr wrap="square" rtlCol="0">
            <a:spAutoFit/>
          </a:bodyPr>
          <a:lstStyle/>
          <a:p>
            <a:r>
              <a:rPr lang="en-US" sz="2000" dirty="0">
                <a:solidFill>
                  <a:srgbClr val="FF0000"/>
                </a:solidFill>
                <a:latin typeface="Apple Chancery"/>
                <a:cs typeface="Apple Chancery"/>
              </a:rPr>
              <a:t>--The                 quantity </a:t>
            </a:r>
            <a:r>
              <a:rPr lang="en-US" sz="2000" dirty="0">
                <a:solidFill>
                  <a:srgbClr val="000000"/>
                </a:solidFill>
                <a:latin typeface="Times New Roman"/>
                <a:cs typeface="Times New Roman"/>
              </a:rPr>
              <a:t>is called </a:t>
            </a:r>
            <a:r>
              <a:rPr lang="en-US" sz="2000" dirty="0">
                <a:latin typeface="Times New Roman"/>
                <a:cs typeface="Times New Roman"/>
              </a:rPr>
              <a:t>the</a:t>
            </a:r>
            <a:r>
              <a:rPr lang="en-US" sz="2000" i="1" dirty="0">
                <a:latin typeface="Times New Roman"/>
                <a:cs typeface="Times New Roman"/>
              </a:rPr>
              <a:t> </a:t>
            </a:r>
            <a:r>
              <a:rPr lang="en-US" sz="2000" i="1" dirty="0">
                <a:solidFill>
                  <a:srgbClr val="0000FF"/>
                </a:solidFill>
                <a:latin typeface="Times New Roman"/>
                <a:cs typeface="Times New Roman"/>
              </a:rPr>
              <a:t>impulse relationship.</a:t>
            </a:r>
            <a:endParaRPr lang="en-US" sz="2400" dirty="0">
              <a:latin typeface="Apple Chancery"/>
              <a:cs typeface="Apple Chancery"/>
            </a:endParaRPr>
          </a:p>
        </p:txBody>
      </p:sp>
      <p:sp>
        <p:nvSpPr>
          <p:cNvPr id="9" name="TextBox 8"/>
          <p:cNvSpPr txBox="1"/>
          <p:nvPr/>
        </p:nvSpPr>
        <p:spPr>
          <a:xfrm>
            <a:off x="186056" y="253638"/>
            <a:ext cx="8843644" cy="1446550"/>
          </a:xfrm>
          <a:prstGeom prst="rect">
            <a:avLst/>
          </a:prstGeom>
          <a:noFill/>
        </p:spPr>
        <p:txBody>
          <a:bodyPr wrap="square" rtlCol="0">
            <a:spAutoFit/>
          </a:bodyPr>
          <a:lstStyle/>
          <a:p>
            <a:r>
              <a:rPr lang="en-US" sz="2800" dirty="0">
                <a:solidFill>
                  <a:srgbClr val="FF0000"/>
                </a:solidFill>
                <a:latin typeface="Apple Chancery"/>
                <a:cs typeface="Apple Chancery"/>
              </a:rPr>
              <a:t>What is useful </a:t>
            </a:r>
            <a:r>
              <a:rPr lang="en-US" sz="2000" dirty="0">
                <a:solidFill>
                  <a:srgbClr val="000000"/>
                </a:solidFill>
                <a:latin typeface="Times New Roman"/>
                <a:cs typeface="Times New Roman"/>
              </a:rPr>
              <a:t>is that if we focus on just one direction, say, the x-direction, we can use the idea of </a:t>
            </a:r>
            <a:r>
              <a:rPr lang="en-US" sz="2000" i="1" dirty="0">
                <a:solidFill>
                  <a:srgbClr val="0000FF"/>
                </a:solidFill>
                <a:latin typeface="Times New Roman"/>
                <a:cs typeface="Times New Roman"/>
              </a:rPr>
              <a:t>momentum</a:t>
            </a:r>
            <a:r>
              <a:rPr lang="en-US" sz="2000" dirty="0">
                <a:solidFill>
                  <a:srgbClr val="0000FF"/>
                </a:solidFill>
                <a:latin typeface="Times New Roman"/>
                <a:cs typeface="Times New Roman"/>
              </a:rPr>
              <a:t> </a:t>
            </a:r>
            <a:r>
              <a:rPr lang="en-US" sz="2000" dirty="0">
                <a:solidFill>
                  <a:srgbClr val="000000"/>
                </a:solidFill>
                <a:latin typeface="Times New Roman"/>
                <a:cs typeface="Times New Roman"/>
              </a:rPr>
              <a:t>in conjunction with </a:t>
            </a:r>
            <a:r>
              <a:rPr lang="en-US" sz="2000" i="1" dirty="0">
                <a:solidFill>
                  <a:srgbClr val="0000FF"/>
                </a:solidFill>
                <a:latin typeface="Times New Roman"/>
                <a:cs typeface="Times New Roman"/>
              </a:rPr>
              <a:t>Newton’s Second Law </a:t>
            </a:r>
            <a:r>
              <a:rPr lang="en-US" sz="2000" dirty="0">
                <a:solidFill>
                  <a:srgbClr val="000000"/>
                </a:solidFill>
                <a:latin typeface="Times New Roman"/>
                <a:cs typeface="Times New Roman"/>
              </a:rPr>
              <a:t>to write a relationship that links </a:t>
            </a:r>
            <a:r>
              <a:rPr lang="en-US" sz="2000" dirty="0">
                <a:solidFill>
                  <a:srgbClr val="0000FF"/>
                </a:solidFill>
                <a:latin typeface="Times New Roman"/>
                <a:cs typeface="Times New Roman"/>
              </a:rPr>
              <a:t>force</a:t>
            </a:r>
            <a:r>
              <a:rPr lang="en-US" sz="2000" dirty="0">
                <a:solidFill>
                  <a:srgbClr val="000000"/>
                </a:solidFill>
                <a:latin typeface="Times New Roman"/>
                <a:cs typeface="Times New Roman"/>
              </a:rPr>
              <a:t> and </a:t>
            </a:r>
            <a:r>
              <a:rPr lang="en-US" sz="2000" dirty="0">
                <a:solidFill>
                  <a:srgbClr val="0000FF"/>
                </a:solidFill>
                <a:latin typeface="Times New Roman"/>
                <a:cs typeface="Times New Roman"/>
              </a:rPr>
              <a:t>changing momentum </a:t>
            </a:r>
            <a:r>
              <a:rPr lang="en-US" sz="2000" dirty="0">
                <a:solidFill>
                  <a:srgbClr val="000000"/>
                </a:solidFill>
                <a:latin typeface="Times New Roman"/>
                <a:cs typeface="Times New Roman"/>
              </a:rPr>
              <a:t>to a single body’s motion.  That is:</a:t>
            </a:r>
            <a:endParaRPr lang="en-US" sz="2400" dirty="0">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5.)</a:t>
            </a:r>
          </a:p>
        </p:txBody>
      </p:sp>
      <p:sp>
        <p:nvSpPr>
          <p:cNvPr id="7" name="TextBox 6"/>
          <p:cNvSpPr txBox="1"/>
          <p:nvPr/>
        </p:nvSpPr>
        <p:spPr>
          <a:xfrm>
            <a:off x="579756" y="1801066"/>
            <a:ext cx="8208644" cy="400110"/>
          </a:xfrm>
          <a:prstGeom prst="rect">
            <a:avLst/>
          </a:prstGeom>
          <a:noFill/>
        </p:spPr>
        <p:txBody>
          <a:bodyPr wrap="square" rtlCol="0">
            <a:spAutoFit/>
          </a:bodyPr>
          <a:lstStyle/>
          <a:p>
            <a:r>
              <a:rPr lang="en-US" sz="2000" dirty="0">
                <a:solidFill>
                  <a:srgbClr val="FF0000"/>
                </a:solidFill>
                <a:latin typeface="Apple Chancery"/>
                <a:cs typeface="Apple Chancery"/>
              </a:rPr>
              <a:t>Over a differentially </a:t>
            </a:r>
            <a:r>
              <a:rPr lang="en-US" sz="2000" dirty="0">
                <a:solidFill>
                  <a:srgbClr val="0000FF"/>
                </a:solidFill>
                <a:latin typeface="Times New Roman"/>
                <a:cs typeface="Times New Roman"/>
              </a:rPr>
              <a:t>small time interval </a:t>
            </a:r>
            <a:r>
              <a:rPr lang="en-US" sz="2000" dirty="0" err="1">
                <a:solidFill>
                  <a:srgbClr val="FF0000"/>
                </a:solidFill>
                <a:latin typeface="Times New Roman"/>
                <a:cs typeface="Times New Roman"/>
              </a:rPr>
              <a:t>dt</a:t>
            </a:r>
            <a:r>
              <a:rPr lang="en-US" sz="2000" dirty="0">
                <a:solidFill>
                  <a:srgbClr val="000000"/>
                </a:solidFill>
                <a:latin typeface="Times New Roman"/>
                <a:cs typeface="Times New Roman"/>
              </a:rPr>
              <a:t>:</a:t>
            </a:r>
            <a:endParaRPr lang="en-US" sz="2400" dirty="0">
              <a:latin typeface="Apple Chancery"/>
              <a:cs typeface="Apple Chancery"/>
            </a:endParaRPr>
          </a:p>
        </p:txBody>
      </p:sp>
      <p:graphicFrame>
        <p:nvGraphicFramePr>
          <p:cNvPr id="12" name="Object 11"/>
          <p:cNvGraphicFramePr>
            <a:graphicFrameLocks noChangeAspect="1"/>
          </p:cNvGraphicFramePr>
          <p:nvPr/>
        </p:nvGraphicFramePr>
        <p:xfrm>
          <a:off x="2989263" y="2292350"/>
          <a:ext cx="1865312" cy="1046163"/>
        </p:xfrm>
        <a:graphic>
          <a:graphicData uri="http://schemas.openxmlformats.org/presentationml/2006/ole">
            <mc:AlternateContent xmlns:mc="http://schemas.openxmlformats.org/markup-compatibility/2006">
              <mc:Choice xmlns:v="urn:schemas-microsoft-com:vml" Requires="v">
                <p:oleObj spid="_x0000_s3108" name="Equation" r:id="rId3" imgW="1117600" imgH="622300" progId="Equation.DSMT4">
                  <p:embed/>
                </p:oleObj>
              </mc:Choice>
              <mc:Fallback>
                <p:oleObj name="Equation" r:id="rId3" imgW="1117600" imgH="622300" progId="Equation.DSMT4">
                  <p:embed/>
                  <p:pic>
                    <p:nvPicPr>
                      <p:cNvPr id="12" name="Object 11"/>
                      <p:cNvPicPr/>
                      <p:nvPr/>
                    </p:nvPicPr>
                    <p:blipFill>
                      <a:blip r:embed="rId4"/>
                      <a:stretch>
                        <a:fillRect/>
                      </a:stretch>
                    </p:blipFill>
                    <p:spPr>
                      <a:xfrm>
                        <a:off x="2989263" y="2292350"/>
                        <a:ext cx="1865312" cy="1046163"/>
                      </a:xfrm>
                      <a:prstGeom prst="rect">
                        <a:avLst/>
                      </a:prstGeom>
                    </p:spPr>
                  </p:pic>
                </p:oleObj>
              </mc:Fallback>
            </mc:AlternateContent>
          </a:graphicData>
        </a:graphic>
      </p:graphicFrame>
      <p:sp>
        <p:nvSpPr>
          <p:cNvPr id="19" name="TextBox 18"/>
          <p:cNvSpPr txBox="1"/>
          <p:nvPr/>
        </p:nvSpPr>
        <p:spPr>
          <a:xfrm>
            <a:off x="579756" y="3471585"/>
            <a:ext cx="8208644" cy="400110"/>
          </a:xfrm>
          <a:prstGeom prst="rect">
            <a:avLst/>
          </a:prstGeom>
          <a:noFill/>
        </p:spPr>
        <p:txBody>
          <a:bodyPr wrap="square" rtlCol="0">
            <a:spAutoFit/>
          </a:bodyPr>
          <a:lstStyle/>
          <a:p>
            <a:r>
              <a:rPr lang="en-US" sz="2000" dirty="0">
                <a:solidFill>
                  <a:srgbClr val="FF0000"/>
                </a:solidFill>
                <a:latin typeface="Apple Chancery"/>
                <a:cs typeface="Apple Chancery"/>
              </a:rPr>
              <a:t>Over a macroscopically </a:t>
            </a:r>
            <a:r>
              <a:rPr lang="en-US" sz="2000" dirty="0">
                <a:solidFill>
                  <a:srgbClr val="0000FF"/>
                </a:solidFill>
                <a:latin typeface="Times New Roman"/>
                <a:cs typeface="Times New Roman"/>
              </a:rPr>
              <a:t>large time interval     </a:t>
            </a:r>
            <a:r>
              <a:rPr lang="en-US" sz="2000" dirty="0">
                <a:solidFill>
                  <a:srgbClr val="000000"/>
                </a:solidFill>
                <a:latin typeface="Times New Roman"/>
                <a:cs typeface="Times New Roman"/>
              </a:rPr>
              <a:t>:</a:t>
            </a:r>
            <a:endParaRPr lang="en-US" sz="2400" dirty="0">
              <a:latin typeface="Apple Chancery"/>
              <a:cs typeface="Apple Chancery"/>
            </a:endParaRPr>
          </a:p>
        </p:txBody>
      </p:sp>
      <p:graphicFrame>
        <p:nvGraphicFramePr>
          <p:cNvPr id="20" name="Object 19"/>
          <p:cNvGraphicFramePr>
            <a:graphicFrameLocks noChangeAspect="1"/>
          </p:cNvGraphicFramePr>
          <p:nvPr/>
        </p:nvGraphicFramePr>
        <p:xfrm>
          <a:off x="5014913" y="3525560"/>
          <a:ext cx="319314" cy="279400"/>
        </p:xfrm>
        <a:graphic>
          <a:graphicData uri="http://schemas.openxmlformats.org/presentationml/2006/ole">
            <mc:AlternateContent xmlns:mc="http://schemas.openxmlformats.org/markup-compatibility/2006">
              <mc:Choice xmlns:v="urn:schemas-microsoft-com:vml" Requires="v">
                <p:oleObj spid="_x0000_s3109" name="Equation" r:id="rId5" imgW="190500" imgH="165100" progId="Equation.DSMT4">
                  <p:embed/>
                </p:oleObj>
              </mc:Choice>
              <mc:Fallback>
                <p:oleObj name="Equation" r:id="rId5" imgW="190500" imgH="165100" progId="Equation.DSMT4">
                  <p:embed/>
                  <p:pic>
                    <p:nvPicPr>
                      <p:cNvPr id="20" name="Object 19"/>
                      <p:cNvPicPr/>
                      <p:nvPr/>
                    </p:nvPicPr>
                    <p:blipFill>
                      <a:blip r:embed="rId6"/>
                      <a:stretch>
                        <a:fillRect/>
                      </a:stretch>
                    </p:blipFill>
                    <p:spPr>
                      <a:xfrm>
                        <a:off x="5014913" y="3525560"/>
                        <a:ext cx="319314" cy="279400"/>
                      </a:xfrm>
                      <a:prstGeom prst="rect">
                        <a:avLst/>
                      </a:prstGeom>
                    </p:spPr>
                  </p:pic>
                </p:oleObj>
              </mc:Fallback>
            </mc:AlternateContent>
          </a:graphicData>
        </a:graphic>
      </p:graphicFrame>
      <p:graphicFrame>
        <p:nvGraphicFramePr>
          <p:cNvPr id="21" name="Object 20"/>
          <p:cNvGraphicFramePr>
            <a:graphicFrameLocks noChangeAspect="1"/>
          </p:cNvGraphicFramePr>
          <p:nvPr/>
        </p:nvGraphicFramePr>
        <p:xfrm>
          <a:off x="2989263" y="4019550"/>
          <a:ext cx="1930400" cy="1046163"/>
        </p:xfrm>
        <a:graphic>
          <a:graphicData uri="http://schemas.openxmlformats.org/presentationml/2006/ole">
            <mc:AlternateContent xmlns:mc="http://schemas.openxmlformats.org/markup-compatibility/2006">
              <mc:Choice xmlns:v="urn:schemas-microsoft-com:vml" Requires="v">
                <p:oleObj spid="_x0000_s3110" name="Equation" r:id="rId7" imgW="1155700" imgH="622300" progId="Equation.DSMT4">
                  <p:embed/>
                </p:oleObj>
              </mc:Choice>
              <mc:Fallback>
                <p:oleObj name="Equation" r:id="rId7" imgW="1155700" imgH="622300" progId="Equation.DSMT4">
                  <p:embed/>
                  <p:pic>
                    <p:nvPicPr>
                      <p:cNvPr id="21" name="Object 20"/>
                      <p:cNvPicPr/>
                      <p:nvPr/>
                    </p:nvPicPr>
                    <p:blipFill>
                      <a:blip r:embed="rId8"/>
                      <a:stretch>
                        <a:fillRect/>
                      </a:stretch>
                    </p:blipFill>
                    <p:spPr>
                      <a:xfrm>
                        <a:off x="2989263" y="4019550"/>
                        <a:ext cx="1930400" cy="1046163"/>
                      </a:xfrm>
                      <a:prstGeom prst="rect">
                        <a:avLst/>
                      </a:prstGeom>
                    </p:spPr>
                  </p:pic>
                </p:oleObj>
              </mc:Fallback>
            </mc:AlternateContent>
          </a:graphicData>
        </a:graphic>
      </p:graphicFrame>
      <p:sp>
        <p:nvSpPr>
          <p:cNvPr id="22" name="TextBox 21"/>
          <p:cNvSpPr txBox="1"/>
          <p:nvPr/>
        </p:nvSpPr>
        <p:spPr>
          <a:xfrm>
            <a:off x="579756" y="5274985"/>
            <a:ext cx="8208644" cy="400110"/>
          </a:xfrm>
          <a:prstGeom prst="rect">
            <a:avLst/>
          </a:prstGeom>
          <a:noFill/>
        </p:spPr>
        <p:txBody>
          <a:bodyPr wrap="square" rtlCol="0">
            <a:spAutoFit/>
          </a:bodyPr>
          <a:lstStyle/>
          <a:p>
            <a:r>
              <a:rPr lang="en-US" sz="2000" dirty="0">
                <a:solidFill>
                  <a:srgbClr val="FF0000"/>
                </a:solidFill>
                <a:latin typeface="Apple Chancery"/>
                <a:cs typeface="Apple Chancery"/>
              </a:rPr>
              <a:t>--The         quantity </a:t>
            </a:r>
            <a:r>
              <a:rPr lang="en-US" sz="2000" dirty="0">
                <a:solidFill>
                  <a:srgbClr val="000000"/>
                </a:solidFill>
                <a:latin typeface="Times New Roman"/>
                <a:cs typeface="Times New Roman"/>
              </a:rPr>
              <a:t>is called </a:t>
            </a:r>
            <a:r>
              <a:rPr lang="en-US" sz="2000" dirty="0">
                <a:latin typeface="Times New Roman"/>
                <a:cs typeface="Times New Roman"/>
              </a:rPr>
              <a:t>the</a:t>
            </a:r>
            <a:r>
              <a:rPr lang="en-US" sz="2000" i="1" dirty="0">
                <a:latin typeface="Times New Roman"/>
                <a:cs typeface="Times New Roman"/>
              </a:rPr>
              <a:t> </a:t>
            </a:r>
            <a:r>
              <a:rPr lang="en-US" sz="2000" i="1" dirty="0">
                <a:solidFill>
                  <a:srgbClr val="0000FF"/>
                </a:solidFill>
                <a:latin typeface="Times New Roman"/>
                <a:cs typeface="Times New Roman"/>
              </a:rPr>
              <a:t>IMPULSE </a:t>
            </a:r>
            <a:r>
              <a:rPr lang="en-US" sz="2000" dirty="0">
                <a:solidFill>
                  <a:srgbClr val="000000"/>
                </a:solidFill>
                <a:latin typeface="Times New Roman"/>
                <a:cs typeface="Times New Roman"/>
              </a:rPr>
              <a:t>on the body.</a:t>
            </a:r>
            <a:endParaRPr lang="en-US" sz="2400" dirty="0">
              <a:latin typeface="Apple Chancery"/>
              <a:cs typeface="Apple Chancery"/>
            </a:endParaRPr>
          </a:p>
        </p:txBody>
      </p:sp>
      <p:graphicFrame>
        <p:nvGraphicFramePr>
          <p:cNvPr id="23" name="Object 22"/>
          <p:cNvGraphicFramePr>
            <a:graphicFrameLocks noChangeAspect="1"/>
          </p:cNvGraphicFramePr>
          <p:nvPr/>
        </p:nvGraphicFramePr>
        <p:xfrm>
          <a:off x="1344911" y="5308233"/>
          <a:ext cx="531812" cy="341313"/>
        </p:xfrm>
        <a:graphic>
          <a:graphicData uri="http://schemas.openxmlformats.org/presentationml/2006/ole">
            <mc:AlternateContent xmlns:mc="http://schemas.openxmlformats.org/markup-compatibility/2006">
              <mc:Choice xmlns:v="urn:schemas-microsoft-com:vml" Requires="v">
                <p:oleObj spid="_x0000_s3111" name="Equation" r:id="rId9" imgW="317500" imgH="203200" progId="Equation.DSMT4">
                  <p:embed/>
                </p:oleObj>
              </mc:Choice>
              <mc:Fallback>
                <p:oleObj name="Equation" r:id="rId9" imgW="317500" imgH="203200" progId="Equation.DSMT4">
                  <p:embed/>
                  <p:pic>
                    <p:nvPicPr>
                      <p:cNvPr id="23" name="Object 22"/>
                      <p:cNvPicPr/>
                      <p:nvPr/>
                    </p:nvPicPr>
                    <p:blipFill>
                      <a:blip r:embed="rId10"/>
                      <a:stretch>
                        <a:fillRect/>
                      </a:stretch>
                    </p:blipFill>
                    <p:spPr>
                      <a:xfrm>
                        <a:off x="1344911" y="5308233"/>
                        <a:ext cx="531812" cy="341313"/>
                      </a:xfrm>
                      <a:prstGeom prst="rect">
                        <a:avLst/>
                      </a:prstGeom>
                    </p:spPr>
                  </p:pic>
                </p:oleObj>
              </mc:Fallback>
            </mc:AlternateContent>
          </a:graphicData>
        </a:graphic>
      </p:graphicFrame>
      <p:graphicFrame>
        <p:nvGraphicFramePr>
          <p:cNvPr id="24" name="Object 23"/>
          <p:cNvGraphicFramePr>
            <a:graphicFrameLocks noChangeAspect="1"/>
          </p:cNvGraphicFramePr>
          <p:nvPr/>
        </p:nvGraphicFramePr>
        <p:xfrm>
          <a:off x="1334278" y="5802799"/>
          <a:ext cx="1166812" cy="341313"/>
        </p:xfrm>
        <a:graphic>
          <a:graphicData uri="http://schemas.openxmlformats.org/presentationml/2006/ole">
            <mc:AlternateContent xmlns:mc="http://schemas.openxmlformats.org/markup-compatibility/2006">
              <mc:Choice xmlns:v="urn:schemas-microsoft-com:vml" Requires="v">
                <p:oleObj spid="_x0000_s3112" name="Equation" r:id="rId11" imgW="698500" imgH="203200" progId="Equation.DSMT4">
                  <p:embed/>
                </p:oleObj>
              </mc:Choice>
              <mc:Fallback>
                <p:oleObj name="Equation" r:id="rId11" imgW="698500" imgH="203200" progId="Equation.DSMT4">
                  <p:embed/>
                  <p:pic>
                    <p:nvPicPr>
                      <p:cNvPr id="24" name="Object 23"/>
                      <p:cNvPicPr/>
                      <p:nvPr/>
                    </p:nvPicPr>
                    <p:blipFill>
                      <a:blip r:embed="rId12"/>
                      <a:stretch>
                        <a:fillRect/>
                      </a:stretch>
                    </p:blipFill>
                    <p:spPr>
                      <a:xfrm>
                        <a:off x="1334278" y="5802799"/>
                        <a:ext cx="1166812" cy="341313"/>
                      </a:xfrm>
                      <a:prstGeom prst="rect">
                        <a:avLst/>
                      </a:prstGeom>
                    </p:spPr>
                  </p:pic>
                </p:oleObj>
              </mc:Fallback>
            </mc:AlternateContent>
          </a:graphicData>
        </a:graphic>
      </p:graphicFrame>
    </p:spTree>
    <p:extLst>
      <p:ext uri="{BB962C8B-B14F-4D97-AF65-F5344CB8AC3E}">
        <p14:creationId xmlns:p14="http://schemas.microsoft.com/office/powerpoint/2010/main" val="130018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dissolve">
                                      <p:cBhvr>
                                        <p:cTn id="15" dur="500"/>
                                        <p:tgtEl>
                                          <p:spTgt spid="19"/>
                                        </p:tgtEl>
                                      </p:cBhvr>
                                    </p:animEffect>
                                  </p:childTnLst>
                                </p:cTn>
                              </p:par>
                              <p:par>
                                <p:cTn id="16" presetID="9"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ssolve">
                                      <p:cBhvr>
                                        <p:cTn id="18" dur="500"/>
                                        <p:tgtEl>
                                          <p:spTgt spid="20"/>
                                        </p:tgtEl>
                                      </p:cBhvr>
                                    </p:animEffect>
                                  </p:childTnLst>
                                </p:cTn>
                              </p:par>
                              <p:par>
                                <p:cTn id="19" presetID="9"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dissolve">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dissolve">
                                      <p:cBhvr>
                                        <p:cTn id="26" dur="500"/>
                                        <p:tgtEl>
                                          <p:spTgt spid="23"/>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dissolve">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dissolve">
                                      <p:cBhvr>
                                        <p:cTn id="34" dur="500"/>
                                        <p:tgtEl>
                                          <p:spTgt spid="24"/>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dissolv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7" grpId="0"/>
      <p:bldP spid="19"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956" y="458615"/>
            <a:ext cx="5135244" cy="1446550"/>
          </a:xfrm>
          <a:prstGeom prst="rect">
            <a:avLst/>
          </a:prstGeom>
          <a:noFill/>
        </p:spPr>
        <p:txBody>
          <a:bodyPr wrap="square" rtlCol="0">
            <a:spAutoFit/>
          </a:bodyPr>
          <a:lstStyle/>
          <a:p>
            <a:r>
              <a:rPr lang="en-US" sz="2800" dirty="0">
                <a:solidFill>
                  <a:srgbClr val="FF0000"/>
                </a:solidFill>
                <a:latin typeface="Apple Chancery"/>
                <a:cs typeface="Apple Chancery"/>
              </a:rPr>
              <a:t>Consider: </a:t>
            </a:r>
            <a:r>
              <a:rPr lang="en-US" sz="2000" dirty="0">
                <a:solidFill>
                  <a:srgbClr val="000000"/>
                </a:solidFill>
                <a:latin typeface="Times New Roman"/>
                <a:cs typeface="Times New Roman"/>
              </a:rPr>
              <a:t>A puck moving over a frictionless floor is viewed from above.  It hits a wall and bounces off, as shown below.  What is the puck’s change of momentum?</a:t>
            </a:r>
            <a:endParaRPr lang="en-US" sz="2400" dirty="0">
              <a:solidFill>
                <a:srgbClr val="FF0000"/>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6.)</a:t>
            </a:r>
          </a:p>
        </p:txBody>
      </p:sp>
      <p:sp>
        <p:nvSpPr>
          <p:cNvPr id="6" name="Rectangle 5"/>
          <p:cNvSpPr/>
          <p:nvPr/>
        </p:nvSpPr>
        <p:spPr>
          <a:xfrm>
            <a:off x="4051300" y="5638800"/>
            <a:ext cx="584200" cy="139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rot="16200000">
            <a:off x="5867141" y="2787051"/>
            <a:ext cx="5279007" cy="157113"/>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7830755" y="3695275"/>
            <a:ext cx="235670" cy="235670"/>
          </a:xfrm>
          <a:prstGeom prst="ellipse">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1" name="Object 40"/>
          <p:cNvGraphicFramePr>
            <a:graphicFrameLocks noChangeAspect="1"/>
          </p:cNvGraphicFramePr>
          <p:nvPr>
            <p:extLst>
              <p:ext uri="{D42A27DB-BD31-4B8C-83A1-F6EECF244321}">
                <p14:modId xmlns:p14="http://schemas.microsoft.com/office/powerpoint/2010/main" val="4175962311"/>
              </p:ext>
            </p:extLst>
          </p:nvPr>
        </p:nvGraphicFramePr>
        <p:xfrm>
          <a:off x="7237727" y="1727135"/>
          <a:ext cx="1042987" cy="368300"/>
        </p:xfrm>
        <a:graphic>
          <a:graphicData uri="http://schemas.openxmlformats.org/presentationml/2006/ole">
            <mc:AlternateContent xmlns:mc="http://schemas.openxmlformats.org/markup-compatibility/2006">
              <mc:Choice xmlns:v="urn:schemas-microsoft-com:vml" Requires="v">
                <p:oleObj spid="_x0000_s7193" name="Equation" r:id="rId3" imgW="647700" imgH="228600" progId="Equation.DSMT4">
                  <p:embed/>
                </p:oleObj>
              </mc:Choice>
              <mc:Fallback>
                <p:oleObj name="Equation" r:id="rId3" imgW="647700" imgH="228600" progId="Equation.DSMT4">
                  <p:embed/>
                  <p:pic>
                    <p:nvPicPr>
                      <p:cNvPr id="41" name="Object 40"/>
                      <p:cNvPicPr/>
                      <p:nvPr/>
                    </p:nvPicPr>
                    <p:blipFill>
                      <a:blip r:embed="rId4"/>
                      <a:stretch>
                        <a:fillRect/>
                      </a:stretch>
                    </p:blipFill>
                    <p:spPr>
                      <a:xfrm>
                        <a:off x="7237727" y="1727135"/>
                        <a:ext cx="1042987" cy="368300"/>
                      </a:xfrm>
                      <a:prstGeom prst="rect">
                        <a:avLst/>
                      </a:prstGeom>
                    </p:spPr>
                  </p:pic>
                </p:oleObj>
              </mc:Fallback>
            </mc:AlternateContent>
          </a:graphicData>
        </a:graphic>
      </p:graphicFrame>
      <p:sp>
        <p:nvSpPr>
          <p:cNvPr id="32" name="Oval 31">
            <a:extLst>
              <a:ext uri="{FF2B5EF4-FFF2-40B4-BE49-F238E27FC236}">
                <a16:creationId xmlns:a16="http://schemas.microsoft.com/office/drawing/2014/main" id="{38A860D7-0AAD-084A-9A1F-84E006C0DD22}"/>
              </a:ext>
            </a:extLst>
          </p:cNvPr>
          <p:cNvSpPr/>
          <p:nvPr/>
        </p:nvSpPr>
        <p:spPr>
          <a:xfrm>
            <a:off x="6439432" y="2099496"/>
            <a:ext cx="235670" cy="235670"/>
          </a:xfrm>
          <a:prstGeom prst="ellipse">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4" name="Object 33">
            <a:extLst>
              <a:ext uri="{FF2B5EF4-FFF2-40B4-BE49-F238E27FC236}">
                <a16:creationId xmlns:a16="http://schemas.microsoft.com/office/drawing/2014/main" id="{3171DA18-A940-4A43-B963-DB2CDFA549C6}"/>
              </a:ext>
            </a:extLst>
          </p:cNvPr>
          <p:cNvGraphicFramePr>
            <a:graphicFrameLocks noChangeAspect="1"/>
          </p:cNvGraphicFramePr>
          <p:nvPr>
            <p:extLst>
              <p:ext uri="{D42A27DB-BD31-4B8C-83A1-F6EECF244321}">
                <p14:modId xmlns:p14="http://schemas.microsoft.com/office/powerpoint/2010/main" val="4108835432"/>
              </p:ext>
            </p:extLst>
          </p:nvPr>
        </p:nvGraphicFramePr>
        <p:xfrm>
          <a:off x="6470074" y="3964197"/>
          <a:ext cx="1042987" cy="368300"/>
        </p:xfrm>
        <a:graphic>
          <a:graphicData uri="http://schemas.openxmlformats.org/presentationml/2006/ole">
            <mc:AlternateContent xmlns:mc="http://schemas.openxmlformats.org/markup-compatibility/2006">
              <mc:Choice xmlns:v="urn:schemas-microsoft-com:vml" Requires="v">
                <p:oleObj spid="_x0000_s7194" name="Equation" r:id="rId3" imgW="647700" imgH="228600" progId="Equation.DSMT4">
                  <p:embed/>
                </p:oleObj>
              </mc:Choice>
              <mc:Fallback>
                <p:oleObj name="Equation" r:id="rId3" imgW="647700" imgH="228600" progId="Equation.DSMT4">
                  <p:embed/>
                  <p:pic>
                    <p:nvPicPr>
                      <p:cNvPr id="41" name="Object 40"/>
                      <p:cNvPicPr/>
                      <p:nvPr/>
                    </p:nvPicPr>
                    <p:blipFill>
                      <a:blip r:embed="rId4"/>
                      <a:stretch>
                        <a:fillRect/>
                      </a:stretch>
                    </p:blipFill>
                    <p:spPr>
                      <a:xfrm>
                        <a:off x="6470074" y="3964197"/>
                        <a:ext cx="1042987" cy="368300"/>
                      </a:xfrm>
                      <a:prstGeom prst="rect">
                        <a:avLst/>
                      </a:prstGeom>
                    </p:spPr>
                  </p:pic>
                </p:oleObj>
              </mc:Fallback>
            </mc:AlternateContent>
          </a:graphicData>
        </a:graphic>
      </p:graphicFrame>
      <p:cxnSp>
        <p:nvCxnSpPr>
          <p:cNvPr id="37" name="Straight Arrow Connector 36">
            <a:extLst>
              <a:ext uri="{FF2B5EF4-FFF2-40B4-BE49-F238E27FC236}">
                <a16:creationId xmlns:a16="http://schemas.microsoft.com/office/drawing/2014/main" id="{16432FD4-80BB-D64D-94E8-CA40170B9513}"/>
              </a:ext>
            </a:extLst>
          </p:cNvPr>
          <p:cNvCxnSpPr>
            <a:cxnSpLocks/>
          </p:cNvCxnSpPr>
          <p:nvPr/>
        </p:nvCxnSpPr>
        <p:spPr>
          <a:xfrm flipV="1">
            <a:off x="6725922" y="2217330"/>
            <a:ext cx="987923" cy="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06D8ED39-1534-0442-A68E-336AA1DA173C}"/>
              </a:ext>
            </a:extLst>
          </p:cNvPr>
          <p:cNvCxnSpPr>
            <a:cxnSpLocks/>
          </p:cNvCxnSpPr>
          <p:nvPr/>
        </p:nvCxnSpPr>
        <p:spPr>
          <a:xfrm flipH="1" flipV="1">
            <a:off x="6786959" y="3846362"/>
            <a:ext cx="987923" cy="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6D9FB8FE-BEB1-F048-80C6-35A45D3F4494}"/>
              </a:ext>
            </a:extLst>
          </p:cNvPr>
          <p:cNvSpPr txBox="1"/>
          <p:nvPr/>
        </p:nvSpPr>
        <p:spPr>
          <a:xfrm>
            <a:off x="6039672" y="1444233"/>
            <a:ext cx="643125"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before</a:t>
            </a:r>
          </a:p>
        </p:txBody>
      </p:sp>
      <p:sp>
        <p:nvSpPr>
          <p:cNvPr id="44" name="TextBox 43">
            <a:extLst>
              <a:ext uri="{FF2B5EF4-FFF2-40B4-BE49-F238E27FC236}">
                <a16:creationId xmlns:a16="http://schemas.microsoft.com/office/drawing/2014/main" id="{A5CF1384-0A35-E34E-B0F8-7636DB590249}"/>
              </a:ext>
            </a:extLst>
          </p:cNvPr>
          <p:cNvSpPr txBox="1"/>
          <p:nvPr/>
        </p:nvSpPr>
        <p:spPr>
          <a:xfrm>
            <a:off x="6097019" y="3227152"/>
            <a:ext cx="513282"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after</a:t>
            </a:r>
          </a:p>
        </p:txBody>
      </p:sp>
      <p:sp>
        <p:nvSpPr>
          <p:cNvPr id="7" name="Freeform 6">
            <a:extLst>
              <a:ext uri="{FF2B5EF4-FFF2-40B4-BE49-F238E27FC236}">
                <a16:creationId xmlns:a16="http://schemas.microsoft.com/office/drawing/2014/main" id="{B364F647-BBD7-9F4E-8E42-6C19A9D46CA9}"/>
              </a:ext>
            </a:extLst>
          </p:cNvPr>
          <p:cNvSpPr/>
          <p:nvPr/>
        </p:nvSpPr>
        <p:spPr>
          <a:xfrm>
            <a:off x="5701324" y="2771520"/>
            <a:ext cx="2689412" cy="278388"/>
          </a:xfrm>
          <a:custGeom>
            <a:avLst/>
            <a:gdLst>
              <a:gd name="connsiteX0" fmla="*/ 0 w 2689412"/>
              <a:gd name="connsiteY0" fmla="*/ 278388 h 278388"/>
              <a:gd name="connsiteX1" fmla="*/ 358588 w 2689412"/>
              <a:gd name="connsiteY1" fmla="*/ 54270 h 278388"/>
              <a:gd name="connsiteX2" fmla="*/ 941294 w 2689412"/>
              <a:gd name="connsiteY2" fmla="*/ 170811 h 278388"/>
              <a:gd name="connsiteX3" fmla="*/ 1201271 w 2689412"/>
              <a:gd name="connsiteY3" fmla="*/ 215635 h 278388"/>
              <a:gd name="connsiteX4" fmla="*/ 1577788 w 2689412"/>
              <a:gd name="connsiteY4" fmla="*/ 81164 h 278388"/>
              <a:gd name="connsiteX5" fmla="*/ 1972236 w 2689412"/>
              <a:gd name="connsiteY5" fmla="*/ 482 h 278388"/>
              <a:gd name="connsiteX6" fmla="*/ 2330824 w 2689412"/>
              <a:gd name="connsiteY6" fmla="*/ 117023 h 278388"/>
              <a:gd name="connsiteX7" fmla="*/ 2689412 w 2689412"/>
              <a:gd name="connsiteY7" fmla="*/ 233564 h 27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89412" h="278388">
                <a:moveTo>
                  <a:pt x="0" y="278388"/>
                </a:moveTo>
                <a:cubicBezTo>
                  <a:pt x="100853" y="175293"/>
                  <a:pt x="201706" y="72199"/>
                  <a:pt x="358588" y="54270"/>
                </a:cubicBezTo>
                <a:cubicBezTo>
                  <a:pt x="515470" y="36341"/>
                  <a:pt x="800847" y="143917"/>
                  <a:pt x="941294" y="170811"/>
                </a:cubicBezTo>
                <a:cubicBezTo>
                  <a:pt x="1081741" y="197705"/>
                  <a:pt x="1095189" y="230576"/>
                  <a:pt x="1201271" y="215635"/>
                </a:cubicBezTo>
                <a:cubicBezTo>
                  <a:pt x="1307353" y="200694"/>
                  <a:pt x="1449294" y="117023"/>
                  <a:pt x="1577788" y="81164"/>
                </a:cubicBezTo>
                <a:cubicBezTo>
                  <a:pt x="1706282" y="45305"/>
                  <a:pt x="1846730" y="-5495"/>
                  <a:pt x="1972236" y="482"/>
                </a:cubicBezTo>
                <a:cubicBezTo>
                  <a:pt x="2097742" y="6459"/>
                  <a:pt x="2330824" y="117023"/>
                  <a:pt x="2330824" y="117023"/>
                </a:cubicBezTo>
                <a:lnTo>
                  <a:pt x="2689412" y="233564"/>
                </a:lnTo>
              </a:path>
            </a:pathLst>
          </a:custGeom>
          <a:noFill/>
          <a:ln>
            <a:solidFill>
              <a:srgbClr val="FF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22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dissolve">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flipV="1">
            <a:off x="6436675" y="2614351"/>
            <a:ext cx="1991413" cy="1511249"/>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74956" y="458615"/>
            <a:ext cx="5135244" cy="1446550"/>
          </a:xfrm>
          <a:prstGeom prst="rect">
            <a:avLst/>
          </a:prstGeom>
          <a:noFill/>
        </p:spPr>
        <p:txBody>
          <a:bodyPr wrap="square" rtlCol="0">
            <a:spAutoFit/>
          </a:bodyPr>
          <a:lstStyle/>
          <a:p>
            <a:r>
              <a:rPr lang="en-US" sz="2800" dirty="0">
                <a:solidFill>
                  <a:srgbClr val="FF0000"/>
                </a:solidFill>
                <a:latin typeface="Apple Chancery"/>
                <a:cs typeface="Apple Chancery"/>
              </a:rPr>
              <a:t>Consider: </a:t>
            </a:r>
            <a:r>
              <a:rPr lang="en-US" sz="2000" dirty="0">
                <a:solidFill>
                  <a:srgbClr val="000000"/>
                </a:solidFill>
                <a:latin typeface="Times New Roman"/>
                <a:cs typeface="Times New Roman"/>
              </a:rPr>
              <a:t>You are </a:t>
            </a:r>
            <a:r>
              <a:rPr lang="en-US" sz="2000" dirty="0">
                <a:solidFill>
                  <a:srgbClr val="0000FF"/>
                </a:solidFill>
                <a:latin typeface="Times New Roman"/>
                <a:cs typeface="Times New Roman"/>
              </a:rPr>
              <a:t>looking down </a:t>
            </a:r>
            <a:r>
              <a:rPr lang="en-US" sz="2000" dirty="0">
                <a:solidFill>
                  <a:srgbClr val="000000"/>
                </a:solidFill>
                <a:latin typeface="Times New Roman"/>
                <a:cs typeface="Times New Roman"/>
              </a:rPr>
              <a:t>on a </a:t>
            </a:r>
            <a:r>
              <a:rPr lang="en-US" sz="2000" dirty="0">
                <a:solidFill>
                  <a:srgbClr val="FF0000"/>
                </a:solidFill>
                <a:latin typeface="Times New Roman"/>
                <a:cs typeface="Times New Roman"/>
              </a:rPr>
              <a:t>2 kg </a:t>
            </a:r>
            <a:r>
              <a:rPr lang="en-US" sz="2000" dirty="0">
                <a:solidFill>
                  <a:srgbClr val="0000FF"/>
                </a:solidFill>
                <a:latin typeface="Times New Roman"/>
                <a:cs typeface="Times New Roman"/>
              </a:rPr>
              <a:t>puck sliding over a frictionless surface </a:t>
            </a:r>
            <a:r>
              <a:rPr lang="en-US" sz="2000" dirty="0">
                <a:solidFill>
                  <a:srgbClr val="000000"/>
                </a:solidFill>
                <a:latin typeface="Times New Roman"/>
                <a:cs typeface="Times New Roman"/>
              </a:rPr>
              <a:t>moving at </a:t>
            </a:r>
            <a:r>
              <a:rPr lang="en-US" sz="2000" dirty="0">
                <a:solidFill>
                  <a:srgbClr val="FF0000"/>
                </a:solidFill>
                <a:latin typeface="Times New Roman"/>
                <a:cs typeface="Times New Roman"/>
              </a:rPr>
              <a:t>3 m/s</a:t>
            </a:r>
            <a:r>
              <a:rPr lang="en-US" sz="2000" dirty="0">
                <a:solidFill>
                  <a:srgbClr val="000000"/>
                </a:solidFill>
                <a:latin typeface="Times New Roman"/>
                <a:cs typeface="Times New Roman"/>
              </a:rPr>
              <a:t> as shown.  It bounces off a wall as shown.  </a:t>
            </a:r>
            <a:r>
              <a:rPr lang="en-US" sz="2000" dirty="0">
                <a:solidFill>
                  <a:srgbClr val="FF0000"/>
                </a:solidFill>
                <a:latin typeface="Times New Roman"/>
                <a:cs typeface="Times New Roman"/>
              </a:rPr>
              <a:t>What is the net impulse on the puck?</a:t>
            </a:r>
            <a:endParaRPr lang="en-US" sz="2400" dirty="0">
              <a:solidFill>
                <a:srgbClr val="FF0000"/>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85201" y="6427113"/>
            <a:ext cx="444499" cy="276999"/>
          </a:xfrm>
          <a:prstGeom prst="rect">
            <a:avLst/>
          </a:prstGeom>
          <a:noFill/>
        </p:spPr>
        <p:txBody>
          <a:bodyPr wrap="square" rtlCol="0">
            <a:spAutoFit/>
          </a:bodyPr>
          <a:lstStyle/>
          <a:p>
            <a:r>
              <a:rPr lang="en-US" sz="1200" dirty="0">
                <a:latin typeface="Times New Roman"/>
                <a:cs typeface="Times New Roman"/>
              </a:rPr>
              <a:t>6.)</a:t>
            </a:r>
          </a:p>
        </p:txBody>
      </p:sp>
      <p:sp>
        <p:nvSpPr>
          <p:cNvPr id="6" name="Rectangle 5"/>
          <p:cNvSpPr/>
          <p:nvPr/>
        </p:nvSpPr>
        <p:spPr>
          <a:xfrm>
            <a:off x="4051300" y="5638800"/>
            <a:ext cx="584200" cy="139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0" name="Object 19"/>
          <p:cNvGraphicFramePr>
            <a:graphicFrameLocks noChangeAspect="1"/>
          </p:cNvGraphicFramePr>
          <p:nvPr/>
        </p:nvGraphicFramePr>
        <p:xfrm>
          <a:off x="7262682" y="3430777"/>
          <a:ext cx="1042987" cy="368300"/>
        </p:xfrm>
        <a:graphic>
          <a:graphicData uri="http://schemas.openxmlformats.org/presentationml/2006/ole">
            <mc:AlternateContent xmlns:mc="http://schemas.openxmlformats.org/markup-compatibility/2006">
              <mc:Choice xmlns:v="urn:schemas-microsoft-com:vml" Requires="v">
                <p:oleObj spid="_x0000_s4174" name="Equation" r:id="rId3" imgW="647700" imgH="228600" progId="Equation.DSMT4">
                  <p:embed/>
                </p:oleObj>
              </mc:Choice>
              <mc:Fallback>
                <p:oleObj name="Equation" r:id="rId3" imgW="647700" imgH="228600" progId="Equation.DSMT4">
                  <p:embed/>
                  <p:pic>
                    <p:nvPicPr>
                      <p:cNvPr id="20" name="Object 19"/>
                      <p:cNvPicPr/>
                      <p:nvPr/>
                    </p:nvPicPr>
                    <p:blipFill>
                      <a:blip r:embed="rId4"/>
                      <a:stretch>
                        <a:fillRect/>
                      </a:stretch>
                    </p:blipFill>
                    <p:spPr>
                      <a:xfrm>
                        <a:off x="7262682" y="3430777"/>
                        <a:ext cx="1042987" cy="368300"/>
                      </a:xfrm>
                      <a:prstGeom prst="rect">
                        <a:avLst/>
                      </a:prstGeom>
                    </p:spPr>
                  </p:pic>
                </p:oleObj>
              </mc:Fallback>
            </mc:AlternateContent>
          </a:graphicData>
        </a:graphic>
      </p:graphicFrame>
      <p:sp>
        <p:nvSpPr>
          <p:cNvPr id="30" name="Rectangle 29"/>
          <p:cNvSpPr/>
          <p:nvPr/>
        </p:nvSpPr>
        <p:spPr>
          <a:xfrm rot="16200000">
            <a:off x="5867141" y="2787051"/>
            <a:ext cx="5279007" cy="157113"/>
          </a:xfrm>
          <a:prstGeom prst="rect">
            <a:avLst/>
          </a:prstGeom>
          <a:solidFill>
            <a:schemeClr val="accent6"/>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flipV="1">
            <a:off x="6860881" y="3025807"/>
            <a:ext cx="1017309" cy="77327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H="1" flipV="1">
            <a:off x="6829460" y="1404579"/>
            <a:ext cx="1017309" cy="77327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flipV="1">
            <a:off x="6640922" y="1260215"/>
            <a:ext cx="1787165" cy="1354136"/>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6648778" y="3748529"/>
            <a:ext cx="235670" cy="235670"/>
          </a:xfrm>
          <a:prstGeom prst="ellipse">
            <a:avLst/>
          </a:prstGeom>
          <a:solidFill>
            <a:srgbClr val="FF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p:nvPr/>
        </p:nvCxnSpPr>
        <p:spPr>
          <a:xfrm>
            <a:off x="5918200" y="2614351"/>
            <a:ext cx="2450969" cy="0"/>
          </a:xfrm>
          <a:prstGeom prst="line">
            <a:avLst/>
          </a:prstGeom>
          <a:ln w="9525" cmpd="sng">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7" name="Freeform 26"/>
          <p:cNvSpPr/>
          <p:nvPr/>
        </p:nvSpPr>
        <p:spPr>
          <a:xfrm>
            <a:off x="7952819" y="2346292"/>
            <a:ext cx="117835" cy="267093"/>
          </a:xfrm>
          <a:custGeom>
            <a:avLst/>
            <a:gdLst>
              <a:gd name="connsiteX0" fmla="*/ 95250 w 95250"/>
              <a:gd name="connsiteY0" fmla="*/ 0 h 215900"/>
              <a:gd name="connsiteX1" fmla="*/ 22225 w 95250"/>
              <a:gd name="connsiteY1" fmla="*/ 88900 h 215900"/>
              <a:gd name="connsiteX2" fmla="*/ 0 w 95250"/>
              <a:gd name="connsiteY2" fmla="*/ 215900 h 215900"/>
            </a:gdLst>
            <a:ahLst/>
            <a:cxnLst>
              <a:cxn ang="0">
                <a:pos x="connsiteX0" y="connsiteY0"/>
              </a:cxn>
              <a:cxn ang="0">
                <a:pos x="connsiteX1" y="connsiteY1"/>
              </a:cxn>
              <a:cxn ang="0">
                <a:pos x="connsiteX2" y="connsiteY2"/>
              </a:cxn>
            </a:cxnLst>
            <a:rect l="l" t="t" r="r" b="b"/>
            <a:pathLst>
              <a:path w="95250" h="215900">
                <a:moveTo>
                  <a:pt x="95250" y="0"/>
                </a:moveTo>
                <a:cubicBezTo>
                  <a:pt x="66675" y="26458"/>
                  <a:pt x="38100" y="52917"/>
                  <a:pt x="22225" y="88900"/>
                </a:cubicBezTo>
                <a:cubicBezTo>
                  <a:pt x="6350" y="124883"/>
                  <a:pt x="0" y="215900"/>
                  <a:pt x="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rot="10628438" flipH="1">
            <a:off x="8031968" y="2615643"/>
            <a:ext cx="96004" cy="217607"/>
          </a:xfrm>
          <a:custGeom>
            <a:avLst/>
            <a:gdLst>
              <a:gd name="connsiteX0" fmla="*/ 95250 w 95250"/>
              <a:gd name="connsiteY0" fmla="*/ 0 h 215900"/>
              <a:gd name="connsiteX1" fmla="*/ 22225 w 95250"/>
              <a:gd name="connsiteY1" fmla="*/ 88900 h 215900"/>
              <a:gd name="connsiteX2" fmla="*/ 0 w 95250"/>
              <a:gd name="connsiteY2" fmla="*/ 215900 h 215900"/>
            </a:gdLst>
            <a:ahLst/>
            <a:cxnLst>
              <a:cxn ang="0">
                <a:pos x="connsiteX0" y="connsiteY0"/>
              </a:cxn>
              <a:cxn ang="0">
                <a:pos x="connsiteX1" y="connsiteY1"/>
              </a:cxn>
              <a:cxn ang="0">
                <a:pos x="connsiteX2" y="connsiteY2"/>
              </a:cxn>
            </a:cxnLst>
            <a:rect l="l" t="t" r="r" b="b"/>
            <a:pathLst>
              <a:path w="95250" h="215900">
                <a:moveTo>
                  <a:pt x="95250" y="0"/>
                </a:moveTo>
                <a:cubicBezTo>
                  <a:pt x="66675" y="26458"/>
                  <a:pt x="38100" y="52917"/>
                  <a:pt x="22225" y="88900"/>
                </a:cubicBezTo>
                <a:cubicBezTo>
                  <a:pt x="6350" y="124883"/>
                  <a:pt x="0" y="215900"/>
                  <a:pt x="0" y="2159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41" name="Object 40"/>
          <p:cNvGraphicFramePr>
            <a:graphicFrameLocks noChangeAspect="1"/>
          </p:cNvGraphicFramePr>
          <p:nvPr/>
        </p:nvGraphicFramePr>
        <p:xfrm>
          <a:off x="7262682" y="1260215"/>
          <a:ext cx="1042987" cy="368300"/>
        </p:xfrm>
        <a:graphic>
          <a:graphicData uri="http://schemas.openxmlformats.org/presentationml/2006/ole">
            <mc:AlternateContent xmlns:mc="http://schemas.openxmlformats.org/markup-compatibility/2006">
              <mc:Choice xmlns:v="urn:schemas-microsoft-com:vml" Requires="v">
                <p:oleObj spid="_x0000_s4175" name="Equation" r:id="rId5" imgW="647700" imgH="228600" progId="Equation.DSMT4">
                  <p:embed/>
                </p:oleObj>
              </mc:Choice>
              <mc:Fallback>
                <p:oleObj name="Equation" r:id="rId5" imgW="647700" imgH="228600" progId="Equation.DSMT4">
                  <p:embed/>
                  <p:pic>
                    <p:nvPicPr>
                      <p:cNvPr id="41" name="Object 40"/>
                      <p:cNvPicPr/>
                      <p:nvPr/>
                    </p:nvPicPr>
                    <p:blipFill>
                      <a:blip r:embed="rId4"/>
                      <a:stretch>
                        <a:fillRect/>
                      </a:stretch>
                    </p:blipFill>
                    <p:spPr>
                      <a:xfrm>
                        <a:off x="7262682" y="1260215"/>
                        <a:ext cx="1042987" cy="368300"/>
                      </a:xfrm>
                      <a:prstGeom prst="rect">
                        <a:avLst/>
                      </a:prstGeom>
                    </p:spPr>
                  </p:pic>
                </p:oleObj>
              </mc:Fallback>
            </mc:AlternateContent>
          </a:graphicData>
        </a:graphic>
      </p:graphicFrame>
      <p:graphicFrame>
        <p:nvGraphicFramePr>
          <p:cNvPr id="42" name="Object 41"/>
          <p:cNvGraphicFramePr>
            <a:graphicFrameLocks noChangeAspect="1"/>
          </p:cNvGraphicFramePr>
          <p:nvPr/>
        </p:nvGraphicFramePr>
        <p:xfrm>
          <a:off x="7113031" y="2581307"/>
          <a:ext cx="920750" cy="368300"/>
        </p:xfrm>
        <a:graphic>
          <a:graphicData uri="http://schemas.openxmlformats.org/presentationml/2006/ole">
            <mc:AlternateContent xmlns:mc="http://schemas.openxmlformats.org/markup-compatibility/2006">
              <mc:Choice xmlns:v="urn:schemas-microsoft-com:vml" Requires="v">
                <p:oleObj spid="_x0000_s4176" name="Equation" r:id="rId6" imgW="571500" imgH="228600" progId="Equation.DSMT4">
                  <p:embed/>
                </p:oleObj>
              </mc:Choice>
              <mc:Fallback>
                <p:oleObj name="Equation" r:id="rId6" imgW="571500" imgH="228600" progId="Equation.DSMT4">
                  <p:embed/>
                  <p:pic>
                    <p:nvPicPr>
                      <p:cNvPr id="42" name="Object 41"/>
                      <p:cNvPicPr/>
                      <p:nvPr/>
                    </p:nvPicPr>
                    <p:blipFill>
                      <a:blip r:embed="rId7"/>
                      <a:stretch>
                        <a:fillRect/>
                      </a:stretch>
                    </p:blipFill>
                    <p:spPr>
                      <a:xfrm>
                        <a:off x="7113031" y="2581307"/>
                        <a:ext cx="920750" cy="368300"/>
                      </a:xfrm>
                      <a:prstGeom prst="rect">
                        <a:avLst/>
                      </a:prstGeom>
                    </p:spPr>
                  </p:pic>
                </p:oleObj>
              </mc:Fallback>
            </mc:AlternateContent>
          </a:graphicData>
        </a:graphic>
      </p:graphicFrame>
      <p:graphicFrame>
        <p:nvGraphicFramePr>
          <p:cNvPr id="43" name="Object 42"/>
          <p:cNvGraphicFramePr>
            <a:graphicFrameLocks noChangeAspect="1"/>
          </p:cNvGraphicFramePr>
          <p:nvPr/>
        </p:nvGraphicFramePr>
        <p:xfrm>
          <a:off x="6974919" y="2212942"/>
          <a:ext cx="1003300" cy="368300"/>
        </p:xfrm>
        <a:graphic>
          <a:graphicData uri="http://schemas.openxmlformats.org/presentationml/2006/ole">
            <mc:AlternateContent xmlns:mc="http://schemas.openxmlformats.org/markup-compatibility/2006">
              <mc:Choice xmlns:v="urn:schemas-microsoft-com:vml" Requires="v">
                <p:oleObj spid="_x0000_s4177" name="Equation" r:id="rId8" imgW="622300" imgH="228600" progId="Equation.DSMT4">
                  <p:embed/>
                </p:oleObj>
              </mc:Choice>
              <mc:Fallback>
                <p:oleObj name="Equation" r:id="rId8" imgW="622300" imgH="228600" progId="Equation.DSMT4">
                  <p:embed/>
                  <p:pic>
                    <p:nvPicPr>
                      <p:cNvPr id="43" name="Object 42"/>
                      <p:cNvPicPr/>
                      <p:nvPr/>
                    </p:nvPicPr>
                    <p:blipFill>
                      <a:blip r:embed="rId9"/>
                      <a:stretch>
                        <a:fillRect/>
                      </a:stretch>
                    </p:blipFill>
                    <p:spPr>
                      <a:xfrm>
                        <a:off x="6974919" y="2212942"/>
                        <a:ext cx="1003300" cy="368300"/>
                      </a:xfrm>
                      <a:prstGeom prst="rect">
                        <a:avLst/>
                      </a:prstGeom>
                    </p:spPr>
                  </p:pic>
                </p:oleObj>
              </mc:Fallback>
            </mc:AlternateContent>
          </a:graphicData>
        </a:graphic>
      </p:graphicFrame>
      <p:graphicFrame>
        <p:nvGraphicFramePr>
          <p:cNvPr id="45" name="Object 44"/>
          <p:cNvGraphicFramePr>
            <a:graphicFrameLocks noChangeAspect="1"/>
          </p:cNvGraphicFramePr>
          <p:nvPr/>
        </p:nvGraphicFramePr>
        <p:xfrm>
          <a:off x="1498600" y="3984199"/>
          <a:ext cx="3797300" cy="2498725"/>
        </p:xfrm>
        <a:graphic>
          <a:graphicData uri="http://schemas.openxmlformats.org/presentationml/2006/ole">
            <mc:AlternateContent xmlns:mc="http://schemas.openxmlformats.org/markup-compatibility/2006">
              <mc:Choice xmlns:v="urn:schemas-microsoft-com:vml" Requires="v">
                <p:oleObj spid="_x0000_s4178" name="Equation" r:id="rId10" imgW="2273300" imgH="1485900" progId="Equation.DSMT4">
                  <p:embed/>
                </p:oleObj>
              </mc:Choice>
              <mc:Fallback>
                <p:oleObj name="Equation" r:id="rId10" imgW="2273300" imgH="1485900" progId="Equation.DSMT4">
                  <p:embed/>
                  <p:pic>
                    <p:nvPicPr>
                      <p:cNvPr id="45" name="Object 44"/>
                      <p:cNvPicPr/>
                      <p:nvPr/>
                    </p:nvPicPr>
                    <p:blipFill>
                      <a:blip r:embed="rId11"/>
                      <a:stretch>
                        <a:fillRect/>
                      </a:stretch>
                    </p:blipFill>
                    <p:spPr>
                      <a:xfrm>
                        <a:off x="1498600" y="3984199"/>
                        <a:ext cx="3797300" cy="2498725"/>
                      </a:xfrm>
                      <a:prstGeom prst="rect">
                        <a:avLst/>
                      </a:prstGeom>
                    </p:spPr>
                  </p:pic>
                </p:oleObj>
              </mc:Fallback>
            </mc:AlternateContent>
          </a:graphicData>
        </a:graphic>
      </p:graphicFrame>
      <p:sp>
        <p:nvSpPr>
          <p:cNvPr id="46" name="TextBox 45"/>
          <p:cNvSpPr txBox="1"/>
          <p:nvPr/>
        </p:nvSpPr>
        <p:spPr>
          <a:xfrm>
            <a:off x="592456" y="1930730"/>
            <a:ext cx="5020944" cy="1477328"/>
          </a:xfrm>
          <a:prstGeom prst="rect">
            <a:avLst/>
          </a:prstGeom>
          <a:noFill/>
        </p:spPr>
        <p:txBody>
          <a:bodyPr wrap="square" rtlCol="0">
            <a:spAutoFit/>
          </a:bodyPr>
          <a:lstStyle/>
          <a:p>
            <a:r>
              <a:rPr lang="en-US" dirty="0">
                <a:solidFill>
                  <a:srgbClr val="0000FF"/>
                </a:solidFill>
                <a:latin typeface="Apple Chancery"/>
                <a:cs typeface="Apple Chancery"/>
              </a:rPr>
              <a:t>The key is </a:t>
            </a:r>
            <a:r>
              <a:rPr lang="en-US" dirty="0">
                <a:solidFill>
                  <a:srgbClr val="000000"/>
                </a:solidFill>
                <a:latin typeface="Times New Roman"/>
                <a:cs typeface="Times New Roman"/>
              </a:rPr>
              <a:t>to realize that you have to treat the </a:t>
            </a:r>
            <a:r>
              <a:rPr lang="en-US" dirty="0">
                <a:solidFill>
                  <a:srgbClr val="0000FF"/>
                </a:solidFill>
                <a:latin typeface="Times New Roman"/>
                <a:cs typeface="Times New Roman"/>
              </a:rPr>
              <a:t>momentum change </a:t>
            </a:r>
            <a:r>
              <a:rPr lang="en-US" i="1" dirty="0">
                <a:solidFill>
                  <a:srgbClr val="FF0000"/>
                </a:solidFill>
                <a:latin typeface="Times New Roman"/>
                <a:cs typeface="Times New Roman"/>
              </a:rPr>
              <a:t>as a vector</a:t>
            </a:r>
            <a:r>
              <a:rPr lang="en-US" dirty="0">
                <a:solidFill>
                  <a:srgbClr val="000000"/>
                </a:solidFill>
                <a:latin typeface="Times New Roman"/>
                <a:cs typeface="Times New Roman"/>
              </a:rPr>
              <a:t> (look at the momentum in the y-direction—it </a:t>
            </a:r>
            <a:r>
              <a:rPr lang="en-US" i="1" dirty="0">
                <a:solidFill>
                  <a:srgbClr val="000000"/>
                </a:solidFill>
                <a:latin typeface="Times New Roman"/>
                <a:cs typeface="Times New Roman"/>
              </a:rPr>
              <a:t>isn’t </a:t>
            </a:r>
            <a:r>
              <a:rPr lang="en-US" dirty="0">
                <a:solidFill>
                  <a:srgbClr val="000000"/>
                </a:solidFill>
                <a:latin typeface="Times New Roman"/>
                <a:cs typeface="Times New Roman"/>
              </a:rPr>
              <a:t>changing, so you’d better not end up with math that suggests that it should . . . )</a:t>
            </a:r>
            <a:endParaRPr lang="en-US" sz="2000" dirty="0">
              <a:latin typeface="Apple Chancery"/>
              <a:cs typeface="Apple Chancery"/>
            </a:endParaRPr>
          </a:p>
        </p:txBody>
      </p:sp>
      <p:cxnSp>
        <p:nvCxnSpPr>
          <p:cNvPr id="47" name="Straight Arrow Connector 46"/>
          <p:cNvCxnSpPr/>
          <p:nvPr/>
        </p:nvCxnSpPr>
        <p:spPr>
          <a:xfrm flipV="1">
            <a:off x="6753259" y="3025807"/>
            <a:ext cx="0" cy="722470"/>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6799609" y="3019086"/>
            <a:ext cx="947391" cy="1942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52" name="Object 51"/>
          <p:cNvGraphicFramePr>
            <a:graphicFrameLocks noChangeAspect="1"/>
          </p:cNvGraphicFramePr>
          <p:nvPr/>
        </p:nvGraphicFramePr>
        <p:xfrm>
          <a:off x="5742315" y="2066892"/>
          <a:ext cx="982663" cy="368300"/>
        </p:xfrm>
        <a:graphic>
          <a:graphicData uri="http://schemas.openxmlformats.org/presentationml/2006/ole">
            <mc:AlternateContent xmlns:mc="http://schemas.openxmlformats.org/markup-compatibility/2006">
              <mc:Choice xmlns:v="urn:schemas-microsoft-com:vml" Requires="v">
                <p:oleObj spid="_x0000_s4179" name="Equation" r:id="rId12" imgW="609600" imgH="228600" progId="Equation.DSMT4">
                  <p:embed/>
                </p:oleObj>
              </mc:Choice>
              <mc:Fallback>
                <p:oleObj name="Equation" r:id="rId12" imgW="609600" imgH="228600" progId="Equation.DSMT4">
                  <p:embed/>
                  <p:pic>
                    <p:nvPicPr>
                      <p:cNvPr id="52" name="Object 51"/>
                      <p:cNvPicPr/>
                      <p:nvPr/>
                    </p:nvPicPr>
                    <p:blipFill>
                      <a:blip r:embed="rId13"/>
                      <a:stretch>
                        <a:fillRect/>
                      </a:stretch>
                    </p:blipFill>
                    <p:spPr>
                      <a:xfrm>
                        <a:off x="5742315" y="2066892"/>
                        <a:ext cx="982663" cy="368300"/>
                      </a:xfrm>
                      <a:prstGeom prst="rect">
                        <a:avLst/>
                      </a:prstGeom>
                    </p:spPr>
                  </p:pic>
                </p:oleObj>
              </mc:Fallback>
            </mc:AlternateContent>
          </a:graphicData>
        </a:graphic>
      </p:graphicFrame>
      <p:graphicFrame>
        <p:nvGraphicFramePr>
          <p:cNvPr id="53" name="Object 52"/>
          <p:cNvGraphicFramePr>
            <a:graphicFrameLocks noChangeAspect="1"/>
          </p:cNvGraphicFramePr>
          <p:nvPr/>
        </p:nvGraphicFramePr>
        <p:xfrm>
          <a:off x="7017413" y="3800049"/>
          <a:ext cx="490537" cy="368300"/>
        </p:xfrm>
        <a:graphic>
          <a:graphicData uri="http://schemas.openxmlformats.org/presentationml/2006/ole">
            <mc:AlternateContent xmlns:mc="http://schemas.openxmlformats.org/markup-compatibility/2006">
              <mc:Choice xmlns:v="urn:schemas-microsoft-com:vml" Requires="v">
                <p:oleObj spid="_x0000_s4180" name="Equation" r:id="rId14" imgW="304800" imgH="228600" progId="Equation.DSMT4">
                  <p:embed/>
                </p:oleObj>
              </mc:Choice>
              <mc:Fallback>
                <p:oleObj name="Equation" r:id="rId14" imgW="304800" imgH="228600" progId="Equation.DSMT4">
                  <p:embed/>
                  <p:pic>
                    <p:nvPicPr>
                      <p:cNvPr id="53" name="Object 52"/>
                      <p:cNvPicPr/>
                      <p:nvPr/>
                    </p:nvPicPr>
                    <p:blipFill>
                      <a:blip r:embed="rId15"/>
                      <a:stretch>
                        <a:fillRect/>
                      </a:stretch>
                    </p:blipFill>
                    <p:spPr>
                      <a:xfrm>
                        <a:off x="7017413" y="3800049"/>
                        <a:ext cx="490537" cy="368300"/>
                      </a:xfrm>
                      <a:prstGeom prst="rect">
                        <a:avLst/>
                      </a:prstGeom>
                    </p:spPr>
                  </p:pic>
                </p:oleObj>
              </mc:Fallback>
            </mc:AlternateContent>
          </a:graphicData>
        </a:graphic>
      </p:graphicFrame>
      <p:graphicFrame>
        <p:nvGraphicFramePr>
          <p:cNvPr id="54" name="Object 53"/>
          <p:cNvGraphicFramePr>
            <a:graphicFrameLocks noChangeAspect="1"/>
          </p:cNvGraphicFramePr>
          <p:nvPr/>
        </p:nvGraphicFramePr>
        <p:xfrm>
          <a:off x="7601500" y="1612214"/>
          <a:ext cx="490537" cy="368300"/>
        </p:xfrm>
        <a:graphic>
          <a:graphicData uri="http://schemas.openxmlformats.org/presentationml/2006/ole">
            <mc:AlternateContent xmlns:mc="http://schemas.openxmlformats.org/markup-compatibility/2006">
              <mc:Choice xmlns:v="urn:schemas-microsoft-com:vml" Requires="v">
                <p:oleObj spid="_x0000_s4181" name="Equation" r:id="rId16" imgW="304800" imgH="228600" progId="Equation.DSMT4">
                  <p:embed/>
                </p:oleObj>
              </mc:Choice>
              <mc:Fallback>
                <p:oleObj name="Equation" r:id="rId16" imgW="304800" imgH="228600" progId="Equation.DSMT4">
                  <p:embed/>
                  <p:pic>
                    <p:nvPicPr>
                      <p:cNvPr id="54" name="Object 53"/>
                      <p:cNvPicPr/>
                      <p:nvPr/>
                    </p:nvPicPr>
                    <p:blipFill>
                      <a:blip r:embed="rId15"/>
                      <a:stretch>
                        <a:fillRect/>
                      </a:stretch>
                    </p:blipFill>
                    <p:spPr>
                      <a:xfrm>
                        <a:off x="7601500" y="1612214"/>
                        <a:ext cx="490537" cy="368300"/>
                      </a:xfrm>
                      <a:prstGeom prst="rect">
                        <a:avLst/>
                      </a:prstGeom>
                    </p:spPr>
                  </p:pic>
                </p:oleObj>
              </mc:Fallback>
            </mc:AlternateContent>
          </a:graphicData>
        </a:graphic>
      </p:graphicFrame>
      <p:graphicFrame>
        <p:nvGraphicFramePr>
          <p:cNvPr id="55" name="Object 54"/>
          <p:cNvGraphicFramePr>
            <a:graphicFrameLocks noChangeAspect="1"/>
          </p:cNvGraphicFramePr>
          <p:nvPr/>
        </p:nvGraphicFramePr>
        <p:xfrm>
          <a:off x="5901785" y="2670207"/>
          <a:ext cx="982663" cy="368300"/>
        </p:xfrm>
        <a:graphic>
          <a:graphicData uri="http://schemas.openxmlformats.org/presentationml/2006/ole">
            <mc:AlternateContent xmlns:mc="http://schemas.openxmlformats.org/markup-compatibility/2006">
              <mc:Choice xmlns:v="urn:schemas-microsoft-com:vml" Requires="v">
                <p:oleObj spid="_x0000_s4182" name="Equation" r:id="rId17" imgW="609600" imgH="228600" progId="Equation.DSMT4">
                  <p:embed/>
                </p:oleObj>
              </mc:Choice>
              <mc:Fallback>
                <p:oleObj name="Equation" r:id="rId17" imgW="609600" imgH="228600" progId="Equation.DSMT4">
                  <p:embed/>
                  <p:pic>
                    <p:nvPicPr>
                      <p:cNvPr id="55" name="Object 54"/>
                      <p:cNvPicPr/>
                      <p:nvPr/>
                    </p:nvPicPr>
                    <p:blipFill>
                      <a:blip r:embed="rId13"/>
                      <a:stretch>
                        <a:fillRect/>
                      </a:stretch>
                    </p:blipFill>
                    <p:spPr>
                      <a:xfrm>
                        <a:off x="5901785" y="2670207"/>
                        <a:ext cx="982663" cy="368300"/>
                      </a:xfrm>
                      <a:prstGeom prst="rect">
                        <a:avLst/>
                      </a:prstGeom>
                    </p:spPr>
                  </p:pic>
                </p:oleObj>
              </mc:Fallback>
            </mc:AlternateContent>
          </a:graphicData>
        </a:graphic>
      </p:graphicFrame>
      <p:graphicFrame>
        <p:nvGraphicFramePr>
          <p:cNvPr id="56" name="Object 55"/>
          <p:cNvGraphicFramePr>
            <a:graphicFrameLocks noChangeAspect="1"/>
          </p:cNvGraphicFramePr>
          <p:nvPr/>
        </p:nvGraphicFramePr>
        <p:xfrm>
          <a:off x="5727390" y="3246627"/>
          <a:ext cx="942975" cy="368300"/>
        </p:xfrm>
        <a:graphic>
          <a:graphicData uri="http://schemas.openxmlformats.org/presentationml/2006/ole">
            <mc:AlternateContent xmlns:mc="http://schemas.openxmlformats.org/markup-compatibility/2006">
              <mc:Choice xmlns:v="urn:schemas-microsoft-com:vml" Requires="v">
                <p:oleObj spid="_x0000_s4183" name="Equation" r:id="rId18" imgW="584200" imgH="228600" progId="Equation.DSMT4">
                  <p:embed/>
                </p:oleObj>
              </mc:Choice>
              <mc:Fallback>
                <p:oleObj name="Equation" r:id="rId18" imgW="584200" imgH="228600" progId="Equation.DSMT4">
                  <p:embed/>
                  <p:pic>
                    <p:nvPicPr>
                      <p:cNvPr id="56" name="Object 55"/>
                      <p:cNvPicPr/>
                      <p:nvPr/>
                    </p:nvPicPr>
                    <p:blipFill>
                      <a:blip r:embed="rId19"/>
                      <a:stretch>
                        <a:fillRect/>
                      </a:stretch>
                    </p:blipFill>
                    <p:spPr>
                      <a:xfrm>
                        <a:off x="5727390" y="3246627"/>
                        <a:ext cx="942975" cy="368300"/>
                      </a:xfrm>
                      <a:prstGeom prst="rect">
                        <a:avLst/>
                      </a:prstGeom>
                    </p:spPr>
                  </p:pic>
                </p:oleObj>
              </mc:Fallback>
            </mc:AlternateContent>
          </a:graphicData>
        </a:graphic>
      </p:graphicFrame>
      <p:graphicFrame>
        <p:nvGraphicFramePr>
          <p:cNvPr id="57" name="Object 56"/>
          <p:cNvGraphicFramePr>
            <a:graphicFrameLocks noChangeAspect="1"/>
          </p:cNvGraphicFramePr>
          <p:nvPr/>
        </p:nvGraphicFramePr>
        <p:xfrm>
          <a:off x="5835684" y="1628515"/>
          <a:ext cx="942975" cy="368300"/>
        </p:xfrm>
        <a:graphic>
          <a:graphicData uri="http://schemas.openxmlformats.org/presentationml/2006/ole">
            <mc:AlternateContent xmlns:mc="http://schemas.openxmlformats.org/markup-compatibility/2006">
              <mc:Choice xmlns:v="urn:schemas-microsoft-com:vml" Requires="v">
                <p:oleObj spid="_x0000_s4184" name="Equation" r:id="rId20" imgW="584200" imgH="228600" progId="Equation.DSMT4">
                  <p:embed/>
                </p:oleObj>
              </mc:Choice>
              <mc:Fallback>
                <p:oleObj name="Equation" r:id="rId20" imgW="584200" imgH="228600" progId="Equation.DSMT4">
                  <p:embed/>
                  <p:pic>
                    <p:nvPicPr>
                      <p:cNvPr id="57" name="Object 56"/>
                      <p:cNvPicPr/>
                      <p:nvPr/>
                    </p:nvPicPr>
                    <p:blipFill>
                      <a:blip r:embed="rId19"/>
                      <a:stretch>
                        <a:fillRect/>
                      </a:stretch>
                    </p:blipFill>
                    <p:spPr>
                      <a:xfrm>
                        <a:off x="5835684" y="1628515"/>
                        <a:ext cx="942975" cy="368300"/>
                      </a:xfrm>
                      <a:prstGeom prst="rect">
                        <a:avLst/>
                      </a:prstGeom>
                    </p:spPr>
                  </p:pic>
                </p:oleObj>
              </mc:Fallback>
            </mc:AlternateContent>
          </a:graphicData>
        </a:graphic>
      </p:graphicFrame>
      <p:cxnSp>
        <p:nvCxnSpPr>
          <p:cNvPr id="58" name="Straight Arrow Connector 57"/>
          <p:cNvCxnSpPr/>
          <p:nvPr/>
        </p:nvCxnSpPr>
        <p:spPr>
          <a:xfrm flipH="1" flipV="1">
            <a:off x="6859163" y="2177849"/>
            <a:ext cx="947391" cy="19421"/>
          </a:xfrm>
          <a:prstGeom prst="straightConnector1">
            <a:avLst/>
          </a:prstGeom>
          <a:ln w="3810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flipV="1">
            <a:off x="6829460" y="1455379"/>
            <a:ext cx="0" cy="722470"/>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274956" y="3483354"/>
            <a:ext cx="5020944" cy="400110"/>
          </a:xfrm>
          <a:prstGeom prst="rect">
            <a:avLst/>
          </a:prstGeom>
          <a:noFill/>
        </p:spPr>
        <p:txBody>
          <a:bodyPr wrap="square" rtlCol="0">
            <a:spAutoFit/>
          </a:bodyPr>
          <a:lstStyle/>
          <a:p>
            <a:r>
              <a:rPr lang="en-US" sz="2000" dirty="0">
                <a:solidFill>
                  <a:srgbClr val="0000FF"/>
                </a:solidFill>
                <a:latin typeface="Apple Chancery"/>
                <a:cs typeface="Apple Chancery"/>
              </a:rPr>
              <a:t>In the x-direction:</a:t>
            </a:r>
            <a:endParaRPr lang="en-US" sz="2400" dirty="0">
              <a:latin typeface="Apple Chancery"/>
              <a:cs typeface="Apple Chancery"/>
            </a:endParaRPr>
          </a:p>
        </p:txBody>
      </p:sp>
    </p:spTree>
    <p:extLst>
      <p:ext uri="{BB962C8B-B14F-4D97-AF65-F5344CB8AC3E}">
        <p14:creationId xmlns:p14="http://schemas.microsoft.com/office/powerpoint/2010/main" val="362170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dissolv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dissolve">
                                      <p:cBhvr>
                                        <p:cTn id="12" dur="500"/>
                                        <p:tgtEl>
                                          <p:spTgt spid="47"/>
                                        </p:tgtEl>
                                      </p:cBhvr>
                                    </p:animEffect>
                                  </p:childTnLst>
                                </p:cTn>
                              </p:par>
                              <p:par>
                                <p:cTn id="13" presetID="9"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dissolve">
                                      <p:cBhvr>
                                        <p:cTn id="15" dur="500"/>
                                        <p:tgtEl>
                                          <p:spTgt spid="56"/>
                                        </p:tgtEl>
                                      </p:cBhvr>
                                    </p:animEffect>
                                  </p:childTnLst>
                                </p:cTn>
                              </p:par>
                              <p:par>
                                <p:cTn id="16" presetID="9" presetClass="entr" presetSubtype="0" fill="hold" nodeType="withEffect">
                                  <p:stCondLst>
                                    <p:cond delay="0"/>
                                  </p:stCondLst>
                                  <p:childTnLst>
                                    <p:set>
                                      <p:cBhvr>
                                        <p:cTn id="17" dur="1" fill="hold">
                                          <p:stCondLst>
                                            <p:cond delay="0"/>
                                          </p:stCondLst>
                                        </p:cTn>
                                        <p:tgtEl>
                                          <p:spTgt spid="59"/>
                                        </p:tgtEl>
                                        <p:attrNameLst>
                                          <p:attrName>style.visibility</p:attrName>
                                        </p:attrNameLst>
                                      </p:cBhvr>
                                      <p:to>
                                        <p:strVal val="visible"/>
                                      </p:to>
                                    </p:set>
                                    <p:animEffect transition="in" filter="dissolve">
                                      <p:cBhvr>
                                        <p:cTn id="18" dur="500"/>
                                        <p:tgtEl>
                                          <p:spTgt spid="59"/>
                                        </p:tgtEl>
                                      </p:cBhvr>
                                    </p:animEffect>
                                  </p:childTnLst>
                                </p:cTn>
                              </p:par>
                              <p:par>
                                <p:cTn id="19" presetID="9" presetClass="entr" presetSubtype="0" fill="hold" nodeType="with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dissolve">
                                      <p:cBhvr>
                                        <p:cTn id="21" dur="500"/>
                                        <p:tgtEl>
                                          <p:spTgt spid="57"/>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additive="base">
                                        <p:cTn id="26" dur="500" fill="hold"/>
                                        <p:tgtEl>
                                          <p:spTgt spid="31"/>
                                        </p:tgtEl>
                                        <p:attrNameLst>
                                          <p:attrName>ppt_x</p:attrName>
                                        </p:attrNameLst>
                                      </p:cBhvr>
                                      <p:tavLst>
                                        <p:tav tm="0">
                                          <p:val>
                                            <p:strVal val="#ppt_x"/>
                                          </p:val>
                                        </p:tav>
                                        <p:tav tm="100000">
                                          <p:val>
                                            <p:strVal val="#ppt_x"/>
                                          </p:val>
                                        </p:tav>
                                      </p:tavLst>
                                    </p:anim>
                                    <p:anim calcmode="lin" valueType="num">
                                      <p:cBhvr additive="base">
                                        <p:cTn id="2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dissolve">
                                      <p:cBhvr>
                                        <p:cTn id="32" dur="500"/>
                                        <p:tgtEl>
                                          <p:spTgt spid="58"/>
                                        </p:tgtEl>
                                      </p:cBhvr>
                                    </p:animEffect>
                                  </p:childTnLst>
                                </p:cTn>
                              </p:par>
                              <p:par>
                                <p:cTn id="33" presetID="9" presetClass="entr" presetSubtype="0"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dissolve">
                                      <p:cBhvr>
                                        <p:cTn id="35" dur="500"/>
                                        <p:tgtEl>
                                          <p:spTgt spid="52"/>
                                        </p:tgtEl>
                                      </p:cBhvr>
                                    </p:animEffect>
                                  </p:childTnLst>
                                </p:cTn>
                              </p:par>
                              <p:par>
                                <p:cTn id="36" presetID="9" presetClass="entr" presetSubtype="0"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dissolve">
                                      <p:cBhvr>
                                        <p:cTn id="38" dur="500"/>
                                        <p:tgtEl>
                                          <p:spTgt spid="49"/>
                                        </p:tgtEl>
                                      </p:cBhvr>
                                    </p:animEffect>
                                  </p:childTnLst>
                                </p:cTn>
                              </p:par>
                              <p:par>
                                <p:cTn id="39" presetID="9" presetClass="entr" presetSubtype="0" fill="hold"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dissolve">
                                      <p:cBhvr>
                                        <p:cTn id="41" dur="500"/>
                                        <p:tgtEl>
                                          <p:spTgt spid="55"/>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barn(inVertical)">
                                      <p:cBhvr>
                                        <p:cTn id="4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39328</TotalTime>
  <Words>1252</Words>
  <Application>Microsoft Macintosh PowerPoint</Application>
  <PresentationFormat>On-screen Show (4:3)</PresentationFormat>
  <Paragraphs>72</Paragraphs>
  <Slides>14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Apple Chancery</vt:lpstr>
      <vt:lpstr>Arial</vt:lpstr>
      <vt:lpstr>Calibri</vt:lpstr>
      <vt:lpstr>Times New Roman</vt:lpstr>
      <vt:lpstr>Office Theme</vt:lpstr>
      <vt:lpstr>Equation</vt:lpstr>
      <vt:lpstr>General announcements</vt:lpstr>
      <vt:lpstr>PowerPoint Presentation</vt:lpstr>
      <vt:lpstr>What You Know To 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on why impulse and momentum matter</vt:lpstr>
      <vt:lpstr>Here’s another one!</vt:lpstr>
      <vt:lpstr>Problem 6.3</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704</cp:revision>
  <cp:lastPrinted>2017-11-14T01:56:41Z</cp:lastPrinted>
  <dcterms:created xsi:type="dcterms:W3CDTF">2017-08-16T17:34:12Z</dcterms:created>
  <dcterms:modified xsi:type="dcterms:W3CDTF">2020-10-26T18:55:55Z</dcterms:modified>
</cp:coreProperties>
</file>